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slides/slide153.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55"/>
  </p:notesMasterIdLst>
  <p:sldIdLst>
    <p:sldId id="256" r:id="rId2"/>
    <p:sldId id="262" r:id="rId3"/>
    <p:sldId id="257" r:id="rId4"/>
    <p:sldId id="258" r:id="rId5"/>
    <p:sldId id="259" r:id="rId6"/>
    <p:sldId id="260" r:id="rId7"/>
    <p:sldId id="261" r:id="rId8"/>
    <p:sldId id="263" r:id="rId9"/>
    <p:sldId id="264" r:id="rId10"/>
    <p:sldId id="265" r:id="rId11"/>
    <p:sldId id="266" r:id="rId12"/>
    <p:sldId id="268" r:id="rId13"/>
    <p:sldId id="272" r:id="rId14"/>
    <p:sldId id="271" r:id="rId15"/>
    <p:sldId id="274" r:id="rId16"/>
    <p:sldId id="276" r:id="rId17"/>
    <p:sldId id="277" r:id="rId18"/>
    <p:sldId id="273" r:id="rId19"/>
    <p:sldId id="416" r:id="rId20"/>
    <p:sldId id="419" r:id="rId21"/>
    <p:sldId id="420" r:id="rId22"/>
    <p:sldId id="417" r:id="rId23"/>
    <p:sldId id="414" r:id="rId24"/>
    <p:sldId id="278" r:id="rId25"/>
    <p:sldId id="279" r:id="rId26"/>
    <p:sldId id="280" r:id="rId27"/>
    <p:sldId id="281" r:id="rId28"/>
    <p:sldId id="282" r:id="rId29"/>
    <p:sldId id="283" r:id="rId30"/>
    <p:sldId id="284" r:id="rId31"/>
    <p:sldId id="285" r:id="rId32"/>
    <p:sldId id="286" r:id="rId33"/>
    <p:sldId id="422" r:id="rId34"/>
    <p:sldId id="287" r:id="rId35"/>
    <p:sldId id="288" r:id="rId36"/>
    <p:sldId id="289" r:id="rId37"/>
    <p:sldId id="290" r:id="rId38"/>
    <p:sldId id="291" r:id="rId39"/>
    <p:sldId id="292" r:id="rId40"/>
    <p:sldId id="293" r:id="rId41"/>
    <p:sldId id="314" r:id="rId42"/>
    <p:sldId id="294" r:id="rId43"/>
    <p:sldId id="317" r:id="rId44"/>
    <p:sldId id="310" r:id="rId45"/>
    <p:sldId id="296" r:id="rId46"/>
    <p:sldId id="299" r:id="rId47"/>
    <p:sldId id="300" r:id="rId48"/>
    <p:sldId id="301" r:id="rId49"/>
    <p:sldId id="302" r:id="rId50"/>
    <p:sldId id="316" r:id="rId51"/>
    <p:sldId id="303" r:id="rId52"/>
    <p:sldId id="304" r:id="rId53"/>
    <p:sldId id="305" r:id="rId54"/>
    <p:sldId id="307" r:id="rId55"/>
    <p:sldId id="308" r:id="rId56"/>
    <p:sldId id="312" r:id="rId57"/>
    <p:sldId id="320" r:id="rId58"/>
    <p:sldId id="313" r:id="rId59"/>
    <p:sldId id="325" r:id="rId60"/>
    <p:sldId id="321" r:id="rId61"/>
    <p:sldId id="323" r:id="rId62"/>
    <p:sldId id="322" r:id="rId63"/>
    <p:sldId id="327" r:id="rId64"/>
    <p:sldId id="326"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424" r:id="rId79"/>
    <p:sldId id="425" r:id="rId80"/>
    <p:sldId id="341" r:id="rId81"/>
    <p:sldId id="342" r:id="rId82"/>
    <p:sldId id="343" r:id="rId83"/>
    <p:sldId id="344" r:id="rId84"/>
    <p:sldId id="426" r:id="rId85"/>
    <p:sldId id="345" r:id="rId86"/>
    <p:sldId id="427"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77" r:id="rId105"/>
    <p:sldId id="363" r:id="rId106"/>
    <p:sldId id="429"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9" r:id="rId120"/>
    <p:sldId id="430" r:id="rId121"/>
    <p:sldId id="380" r:id="rId122"/>
    <p:sldId id="381" r:id="rId123"/>
    <p:sldId id="382" r:id="rId124"/>
    <p:sldId id="383" r:id="rId125"/>
    <p:sldId id="384" r:id="rId126"/>
    <p:sldId id="385" r:id="rId127"/>
    <p:sldId id="386" r:id="rId128"/>
    <p:sldId id="387" r:id="rId129"/>
    <p:sldId id="388" r:id="rId130"/>
    <p:sldId id="389" r:id="rId131"/>
    <p:sldId id="393" r:id="rId132"/>
    <p:sldId id="390" r:id="rId133"/>
    <p:sldId id="391" r:id="rId134"/>
    <p:sldId id="392" r:id="rId135"/>
    <p:sldId id="394" r:id="rId136"/>
    <p:sldId id="395" r:id="rId137"/>
    <p:sldId id="396" r:id="rId138"/>
    <p:sldId id="397" r:id="rId139"/>
    <p:sldId id="398" r:id="rId140"/>
    <p:sldId id="399" r:id="rId141"/>
    <p:sldId id="400" r:id="rId142"/>
    <p:sldId id="401" r:id="rId143"/>
    <p:sldId id="402" r:id="rId144"/>
    <p:sldId id="403" r:id="rId145"/>
    <p:sldId id="404" r:id="rId146"/>
    <p:sldId id="405" r:id="rId147"/>
    <p:sldId id="406" r:id="rId148"/>
    <p:sldId id="407" r:id="rId149"/>
    <p:sldId id="408" r:id="rId150"/>
    <p:sldId id="409" r:id="rId151"/>
    <p:sldId id="410" r:id="rId152"/>
    <p:sldId id="411" r:id="rId153"/>
    <p:sldId id="412" r:id="rId15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AAF36D6-0FA2-463C-B858-E3EF6791032B}" type="datetimeFigureOut">
              <a:rPr lang="ar-IQ" smtClean="0"/>
              <a:pPr/>
              <a:t>29/06/1440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3F80075-BE5E-4861-BDCD-77E83E7F060B}"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93F80075-BE5E-4861-BDCD-77E83E7F060B}" type="slidenum">
              <a:rPr lang="ar-IQ" smtClean="0"/>
              <a:pPr/>
              <a:t>5</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1B8ABB09-4A1D-463E-8065-109CC2B7EFAA}" type="datetimeFigureOut">
              <a:rPr lang="ar-SA" smtClean="0"/>
              <a:pPr/>
              <a:t>29/06/1440</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0B34F065-1154-456A-91E3-76DE8E75E17B}" type="slidenum">
              <a:rPr lang="ar-SA" smtClean="0"/>
              <a:pPr/>
              <a:t>‹#›</a:t>
            </a:fld>
            <a:endParaRPr lang="ar-SA"/>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29/06/1440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29/06/1440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29/06/1440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29/06/1440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29/06/1440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29/06/1440</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29/06/1440</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pPr/>
              <a:t>29/06/1440</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1B8ABB09-4A1D-463E-8065-109CC2B7EFAA}" type="datetimeFigureOut">
              <a:rPr lang="ar-SA" smtClean="0"/>
              <a:pPr/>
              <a:t>29/06/1440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1B8ABB09-4A1D-463E-8065-109CC2B7EFAA}" type="datetimeFigureOut">
              <a:rPr lang="ar-SA" smtClean="0"/>
              <a:pPr/>
              <a:t>29/06/1440</a:t>
            </a:fld>
            <a:endParaRPr lang="ar-SA"/>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0B34F065-1154-456A-91E3-76DE8E75E17B}" type="slidenum">
              <a:rPr lang="ar-SA" smtClean="0"/>
              <a:pPr/>
              <a:t>‹#›</a:t>
            </a:fld>
            <a:endParaRPr lang="ar-SA"/>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B8ABB09-4A1D-463E-8065-109CC2B7EFAA}" type="datetimeFigureOut">
              <a:rPr lang="ar-SA" smtClean="0"/>
              <a:pPr/>
              <a:t>29/06/1440</a:t>
            </a:fld>
            <a:endParaRPr lang="ar-SA"/>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newsflash/>
  </p:transition>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hyperlink" Target="https://marefa.org/%D9%85%D9%8A%D8%A7%D9%87_%D8%A7%D9%82%D9%84%D9%8A%D9%85%D9%8A%D8%A9"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marefa.org/%D9%85%D9%84%D9%81:Baselines_chile.png"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357298"/>
            <a:ext cx="7772400" cy="1901199"/>
          </a:xfrm>
        </p:spPr>
        <p:txBody>
          <a:bodyPr/>
          <a:lstStyle/>
          <a:p>
            <a:pPr algn="ctr"/>
            <a:r>
              <a:rPr lang="ar-IQ" sz="6000" dirty="0" smtClean="0">
                <a:solidFill>
                  <a:srgbClr val="00B0F0"/>
                </a:solidFill>
                <a:effectLst/>
              </a:rPr>
              <a:t>القـــانــون البحـــري </a:t>
            </a:r>
            <a:r>
              <a:rPr lang="ar-IQ" sz="6000" dirty="0" smtClean="0">
                <a:solidFill>
                  <a:schemeClr val="tx1"/>
                </a:solidFill>
                <a:effectLst/>
              </a:rPr>
              <a:t/>
            </a:r>
            <a:br>
              <a:rPr lang="ar-IQ" sz="6000" dirty="0" smtClean="0">
                <a:solidFill>
                  <a:schemeClr val="tx1"/>
                </a:solidFill>
                <a:effectLst/>
              </a:rPr>
            </a:br>
            <a:r>
              <a:rPr lang="ar-IQ" dirty="0" smtClean="0">
                <a:solidFill>
                  <a:schemeClr val="tx1"/>
                </a:solidFill>
                <a:effectLst/>
              </a:rPr>
              <a:t>    </a:t>
            </a:r>
            <a:r>
              <a:rPr lang="ar-IQ" dirty="0" smtClean="0">
                <a:solidFill>
                  <a:srgbClr val="FF0000"/>
                </a:solidFill>
                <a:effectLst/>
              </a:rPr>
              <a:t>( ق 260 )</a:t>
            </a:r>
            <a:endParaRPr lang="ar-IQ" dirty="0">
              <a:solidFill>
                <a:srgbClr val="FF0000"/>
              </a:solidFill>
              <a:effectLst/>
            </a:endParaRPr>
          </a:p>
        </p:txBody>
      </p:sp>
      <p:sp>
        <p:nvSpPr>
          <p:cNvPr id="3" name="عنوان فرعي 2"/>
          <p:cNvSpPr>
            <a:spLocks noGrp="1"/>
          </p:cNvSpPr>
          <p:nvPr>
            <p:ph type="subTitle" idx="1"/>
          </p:nvPr>
        </p:nvSpPr>
        <p:spPr>
          <a:xfrm>
            <a:off x="685800" y="3611607"/>
            <a:ext cx="7772400" cy="1317591"/>
          </a:xfrm>
        </p:spPr>
        <p:txBody>
          <a:bodyPr>
            <a:normAutofit/>
          </a:bodyPr>
          <a:lstStyle/>
          <a:p>
            <a:pPr algn="ctr" rtl="0"/>
            <a:r>
              <a:rPr lang="ar-IQ" sz="4000" b="1" dirty="0" smtClean="0">
                <a:solidFill>
                  <a:srgbClr val="0070C0"/>
                </a:solidFill>
              </a:rPr>
              <a:t>أ.م.د. عماد جاسم الشاوي</a:t>
            </a:r>
          </a:p>
          <a:p>
            <a:pPr lvl="0" algn="ctr" rtl="0"/>
            <a:r>
              <a:rPr lang="ar-SA" sz="2800" b="1" dirty="0" smtClean="0">
                <a:solidFill>
                  <a:srgbClr val="0070C0"/>
                </a:solidFill>
                <a:latin typeface="Times New Roman" pitchFamily="18" charset="0"/>
                <a:ea typeface="Times New Roman" pitchFamily="18" charset="0"/>
                <a:cs typeface="Times New Roman" pitchFamily="18" charset="0"/>
              </a:rPr>
              <a:t>كلية علوم البحار- جامعة البصرة</a:t>
            </a:r>
            <a:endParaRPr lang="ar-SA" sz="2800" dirty="0" smtClean="0">
              <a:solidFill>
                <a:srgbClr val="0070C0"/>
              </a:solidFill>
              <a:latin typeface="Arial" pitchFamily="34" charset="0"/>
              <a:cs typeface="Arial" pitchFamily="34" charset="0"/>
            </a:endParaRPr>
          </a:p>
          <a:p>
            <a:pPr algn="ctr"/>
            <a:endParaRPr lang="ar-IQ" sz="4000" dirty="0" smtClean="0">
              <a:solidFill>
                <a:schemeClr val="tx1"/>
              </a:solidFill>
            </a:endParaRPr>
          </a:p>
          <a:p>
            <a:pPr algn="ctr"/>
            <a:endParaRPr lang="ar-IQ" sz="4000" dirty="0">
              <a:solidFill>
                <a:schemeClr val="tx1"/>
              </a:solidFill>
            </a:endParaRPr>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85000" lnSpcReduction="20000"/>
          </a:bodyPr>
          <a:lstStyle/>
          <a:p>
            <a:pPr algn="just">
              <a:buNone/>
            </a:pPr>
            <a:r>
              <a:rPr lang="ar-SA" b="1" dirty="0" smtClean="0">
                <a:solidFill>
                  <a:srgbClr val="0070C0"/>
                </a:solidFill>
              </a:rPr>
              <a:t>تختلف اتفاقية 1982 عن اتفاقيات 1958 </a:t>
            </a:r>
            <a:r>
              <a:rPr lang="ar-SA" b="1" dirty="0" err="1" smtClean="0">
                <a:solidFill>
                  <a:srgbClr val="0070C0"/>
                </a:solidFill>
              </a:rPr>
              <a:t>فى</a:t>
            </a:r>
            <a:r>
              <a:rPr lang="ar-SA" b="1" dirty="0" smtClean="0">
                <a:solidFill>
                  <a:srgbClr val="0070C0"/>
                </a:solidFill>
              </a:rPr>
              <a:t> أنها جاءت لتنظيم كافة الأمور المتعلقة بالبحار</a:t>
            </a:r>
            <a:r>
              <a:rPr lang="ar-IQ" b="1" dirty="0" smtClean="0">
                <a:solidFill>
                  <a:srgbClr val="0070C0"/>
                </a:solidFill>
              </a:rPr>
              <a:t> وتميزت من خلال النقاط التالية:</a:t>
            </a:r>
            <a:endParaRPr lang="ar-IQ" b="1" dirty="0" smtClean="0">
              <a:solidFill>
                <a:srgbClr val="FF0000"/>
              </a:solidFill>
            </a:endParaRPr>
          </a:p>
          <a:p>
            <a:pPr algn="just">
              <a:buNone/>
            </a:pPr>
            <a:r>
              <a:rPr lang="ar-IQ" b="1" dirty="0" smtClean="0">
                <a:solidFill>
                  <a:srgbClr val="FF0000"/>
                </a:solidFill>
              </a:rPr>
              <a:t>1-</a:t>
            </a:r>
            <a:r>
              <a:rPr lang="ar-SA" b="1" dirty="0" smtClean="0">
                <a:solidFill>
                  <a:srgbClr val="FF0000"/>
                </a:solidFill>
              </a:rPr>
              <a:t> حيث نظمت حقوق كل الدول الأعضاء </a:t>
            </a:r>
            <a:r>
              <a:rPr lang="ar-SA" b="1" dirty="0" err="1" smtClean="0">
                <a:solidFill>
                  <a:srgbClr val="FF0000"/>
                </a:solidFill>
              </a:rPr>
              <a:t>فى</a:t>
            </a:r>
            <a:r>
              <a:rPr lang="ar-SA" b="1" dirty="0" smtClean="0">
                <a:solidFill>
                  <a:srgbClr val="FF0000"/>
                </a:solidFill>
              </a:rPr>
              <a:t> المجتمع </a:t>
            </a:r>
            <a:r>
              <a:rPr lang="ar-SA" b="1" dirty="0" err="1" smtClean="0">
                <a:solidFill>
                  <a:srgbClr val="FF0000"/>
                </a:solidFill>
              </a:rPr>
              <a:t>الدولى</a:t>
            </a:r>
            <a:r>
              <a:rPr lang="ar-SA" b="1" dirty="0" smtClean="0">
                <a:solidFill>
                  <a:srgbClr val="FF0000"/>
                </a:solidFill>
              </a:rPr>
              <a:t> سواء كانت ساحلية أو غير ساحلية، نامية أو متقدمة . </a:t>
            </a:r>
            <a:endParaRPr lang="ar-IQ" b="1" dirty="0" smtClean="0">
              <a:solidFill>
                <a:srgbClr val="FF0000"/>
              </a:solidFill>
            </a:endParaRPr>
          </a:p>
          <a:p>
            <a:pPr algn="just">
              <a:buNone/>
            </a:pPr>
            <a:r>
              <a:rPr lang="ar-IQ" b="1" dirty="0" smtClean="0">
                <a:solidFill>
                  <a:srgbClr val="FF0000"/>
                </a:solidFill>
              </a:rPr>
              <a:t>2-</a:t>
            </a:r>
            <a:r>
              <a:rPr lang="ar-SA" b="1" dirty="0" smtClean="0">
                <a:solidFill>
                  <a:srgbClr val="FF0000"/>
                </a:solidFill>
              </a:rPr>
              <a:t>كذلك تناولت الاتفاقية مسألة تنظيم استغلال قاع البحار والمحيطات واستغلال الموارد الحية داخل وخارج المنطقة الاقتصادية الخالصة،</a:t>
            </a:r>
            <a:endParaRPr lang="ar-IQ" b="1" dirty="0" smtClean="0">
              <a:solidFill>
                <a:srgbClr val="FF0000"/>
              </a:solidFill>
            </a:endParaRPr>
          </a:p>
          <a:p>
            <a:pPr algn="just">
              <a:buNone/>
            </a:pPr>
            <a:r>
              <a:rPr lang="ar-SA" b="1" dirty="0" smtClean="0">
                <a:solidFill>
                  <a:srgbClr val="FF0000"/>
                </a:solidFill>
              </a:rPr>
              <a:t> </a:t>
            </a:r>
            <a:r>
              <a:rPr lang="ar-IQ" b="1" dirty="0" smtClean="0">
                <a:solidFill>
                  <a:srgbClr val="FF0000"/>
                </a:solidFill>
              </a:rPr>
              <a:t>3- </a:t>
            </a:r>
            <a:r>
              <a:rPr lang="ar-SA" b="1" dirty="0" smtClean="0">
                <a:solidFill>
                  <a:srgbClr val="FF0000"/>
                </a:solidFill>
              </a:rPr>
              <a:t>كما تناولت تنظيم حقوق الدول والتزاماتها على كل المناطق البحرية سوء كانت مياهاً داخلية أو بحاراً إقليمية أو مناطق اقتصادية خالصة أو مناطق مجاورة أو امتداداً قارياً أو بحاراً دولية.</a:t>
            </a:r>
            <a:endParaRPr lang="ar-IQ" b="1" dirty="0" smtClean="0">
              <a:solidFill>
                <a:srgbClr val="FF0000"/>
              </a:solidFill>
            </a:endParaRPr>
          </a:p>
          <a:p>
            <a:pPr algn="just">
              <a:buNone/>
            </a:pPr>
            <a:r>
              <a:rPr lang="ar-SA" b="1" dirty="0" smtClean="0">
                <a:solidFill>
                  <a:srgbClr val="FF0000"/>
                </a:solidFill>
              </a:rPr>
              <a:t> </a:t>
            </a:r>
            <a:r>
              <a:rPr lang="ar-IQ" b="1" dirty="0" smtClean="0">
                <a:solidFill>
                  <a:srgbClr val="FF0000"/>
                </a:solidFill>
              </a:rPr>
              <a:t>4- </a:t>
            </a:r>
            <a:r>
              <a:rPr lang="ar-SA" b="1" dirty="0" smtClean="0">
                <a:solidFill>
                  <a:srgbClr val="FF0000"/>
                </a:solidFill>
              </a:rPr>
              <a:t>على خلاف اتفاقيات 1958 الأربع </a:t>
            </a:r>
            <a:r>
              <a:rPr lang="ar-SA" b="1" dirty="0" err="1" smtClean="0">
                <a:solidFill>
                  <a:srgbClr val="FF0000"/>
                </a:solidFill>
              </a:rPr>
              <a:t>التى</a:t>
            </a:r>
            <a:r>
              <a:rPr lang="ar-SA" b="1" dirty="0" smtClean="0">
                <a:solidFill>
                  <a:srgbClr val="FF0000"/>
                </a:solidFill>
              </a:rPr>
              <a:t> كانت كل منها تتعلق بتنظيم استغلال الدول وانتفاعها بمنطقة بحرية معينة</a:t>
            </a:r>
            <a:r>
              <a:rPr lang="en-US" b="1" dirty="0" smtClean="0">
                <a:solidFill>
                  <a:srgbClr val="FF0000"/>
                </a:solidFill>
              </a:rPr>
              <a:t> </a:t>
            </a:r>
            <a:r>
              <a:rPr lang="ar-SA" b="1" dirty="0" smtClean="0">
                <a:solidFill>
                  <a:srgbClr val="FF0000"/>
                </a:solidFill>
              </a:rPr>
              <a:t>جاءت الاتفاقية الجديدة - لأول مرة - بفكرة المنطقة الاقتصادية الخالصة </a:t>
            </a:r>
            <a:r>
              <a:rPr lang="ar-SA" b="1" dirty="0" err="1" smtClean="0">
                <a:solidFill>
                  <a:srgbClr val="FF0000"/>
                </a:solidFill>
              </a:rPr>
              <a:t>والتى</a:t>
            </a:r>
            <a:r>
              <a:rPr lang="ar-SA" b="1" dirty="0" smtClean="0">
                <a:solidFill>
                  <a:srgbClr val="FF0000"/>
                </a:solidFill>
              </a:rPr>
              <a:t> تعطى للدولة الساحلية سلطة الاستغلال </a:t>
            </a:r>
            <a:r>
              <a:rPr lang="ar-SA" b="1" dirty="0" err="1" smtClean="0">
                <a:solidFill>
                  <a:srgbClr val="FF0000"/>
                </a:solidFill>
              </a:rPr>
              <a:t>الاقتصادى</a:t>
            </a:r>
            <a:r>
              <a:rPr lang="ar-SA" b="1" dirty="0" smtClean="0">
                <a:solidFill>
                  <a:srgbClr val="FF0000"/>
                </a:solidFill>
              </a:rPr>
              <a:t> للموارد الطبيعية والمصالح الأخرى حتى مسافة 200 ميل </a:t>
            </a:r>
            <a:r>
              <a:rPr lang="ar-SA" b="1" dirty="0" err="1" smtClean="0">
                <a:solidFill>
                  <a:srgbClr val="FF0000"/>
                </a:solidFill>
              </a:rPr>
              <a:t>بحرى</a:t>
            </a:r>
            <a:r>
              <a:rPr lang="ar-SA" b="1" dirty="0" smtClean="0">
                <a:solidFill>
                  <a:srgbClr val="FF0000"/>
                </a:solidFill>
              </a:rPr>
              <a:t> تبدأ من خط الأساس </a:t>
            </a:r>
            <a:r>
              <a:rPr lang="ar-SA" b="1" dirty="0" err="1" smtClean="0">
                <a:solidFill>
                  <a:srgbClr val="FF0000"/>
                </a:solidFill>
              </a:rPr>
              <a:t>الذى</a:t>
            </a:r>
            <a:r>
              <a:rPr lang="ar-SA" b="1" dirty="0" smtClean="0">
                <a:solidFill>
                  <a:srgbClr val="FF0000"/>
                </a:solidFill>
              </a:rPr>
              <a:t> يقاس منه عرض البحر الإقليم</a:t>
            </a:r>
            <a:r>
              <a:rPr lang="ar-IQ" b="1" dirty="0" smtClean="0">
                <a:solidFill>
                  <a:srgbClr val="FF0000"/>
                </a:solidFill>
              </a:rPr>
              <a:t>ي.</a:t>
            </a:r>
            <a:endParaRPr lang="ar-IQ" dirty="0">
              <a:solidFill>
                <a:srgbClr val="FF0000"/>
              </a:solidFill>
            </a:endParaRPr>
          </a:p>
        </p:txBody>
      </p:sp>
      <p:sp>
        <p:nvSpPr>
          <p:cNvPr id="3" name="عنوان 2"/>
          <p:cNvSpPr>
            <a:spLocks noGrp="1"/>
          </p:cNvSpPr>
          <p:nvPr>
            <p:ph type="title"/>
          </p:nvPr>
        </p:nvSpPr>
        <p:spPr/>
        <p:txBody>
          <a:bodyPr>
            <a:noAutofit/>
          </a:bodyPr>
          <a:lstStyle/>
          <a:p>
            <a:pPr algn="ctr"/>
            <a:r>
              <a:rPr lang="ar-SA" sz="3200" dirty="0" smtClean="0">
                <a:solidFill>
                  <a:schemeClr val="tx1"/>
                </a:solidFill>
                <a:effectLst/>
              </a:rPr>
              <a:t> </a:t>
            </a:r>
            <a:r>
              <a:rPr lang="ar-SA" sz="3200" dirty="0" smtClean="0">
                <a:solidFill>
                  <a:srgbClr val="FF0000"/>
                </a:solidFill>
                <a:effectLst/>
              </a:rPr>
              <a:t>مقارنة بين اتفاقية الأمم المتحدة لعام 1982</a:t>
            </a:r>
            <a:r>
              <a:rPr lang="en-US" sz="3200" dirty="0" smtClean="0">
                <a:solidFill>
                  <a:srgbClr val="FF0000"/>
                </a:solidFill>
                <a:effectLst/>
              </a:rPr>
              <a:t>UNCLOS</a:t>
            </a:r>
            <a:r>
              <a:rPr lang="ar-SA" sz="3200" dirty="0" smtClean="0">
                <a:solidFill>
                  <a:srgbClr val="FF0000"/>
                </a:solidFill>
                <a:effectLst/>
              </a:rPr>
              <a:t> واتفاقيات جنيف لعام 1958</a:t>
            </a:r>
            <a:r>
              <a:rPr lang="en-US" sz="3200" dirty="0" smtClean="0">
                <a:solidFill>
                  <a:srgbClr val="FF0000"/>
                </a:solidFill>
                <a:effectLst/>
              </a:rPr>
              <a:t> :GCLOS</a:t>
            </a:r>
            <a:endParaRPr lang="ar-IQ" sz="3200" dirty="0">
              <a:solidFill>
                <a:srgbClr val="FF0000"/>
              </a:solidFill>
              <a:effectLst/>
            </a:endParaRPr>
          </a:p>
        </p:txBody>
      </p:sp>
    </p:spTree>
  </p:cSld>
  <p:clrMapOvr>
    <a:masterClrMapping/>
  </p:clrMapOvr>
  <p:transition spd="slow">
    <p:newsflash/>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2357422" y="142852"/>
            <a:ext cx="4572032" cy="58477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حق المرور في المياه الأرخبيلية</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499" name="Rectangle 3"/>
          <p:cNvSpPr>
            <a:spLocks noChangeArrowheads="1"/>
          </p:cNvSpPr>
          <p:nvPr/>
        </p:nvSpPr>
        <p:spPr bwMode="auto">
          <a:xfrm>
            <a:off x="428596" y="828430"/>
            <a:ext cx="8501090" cy="483209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باستقراء نصوص مواد الجزء الرابع من اتفاقية 1982 وهو المتعلق بالدول الأرخبيلية يتضح لنا أن الاتفاقية قد قننت نوعين من المرور خلال المياه الأرخبيلية هما</a:t>
            </a:r>
            <a:endParaRPr kumimoji="0" lang="ar-IQ"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800" b="1"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1- حق المرور البريء</a:t>
            </a:r>
            <a:r>
              <a:rPr kumimoji="0" lang="en-US" sz="2800" b="1"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a:t>
            </a:r>
            <a:r>
              <a:rPr kumimoji="0" lang="en-US" sz="2800" b="1" i="0" u="none" strike="noStrike" cap="none" normalizeH="0" baseline="0" dirty="0" smtClean="0">
                <a:ln>
                  <a:noFill/>
                </a:ln>
                <a:solidFill>
                  <a:srgbClr val="000000"/>
                </a:solidFill>
                <a:effectLst/>
                <a:latin typeface="Calibri"/>
                <a:ea typeface="Times New Roman" pitchFamily="18" charset="0"/>
                <a:cs typeface="Simplified Arabic" pitchFamily="18" charset="-78"/>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حيث أعطت الفقرة الأولى من المادة 52 من الاتفاقية لسفن جميع الدول ممارسة حق المرور البري خلال المياه الأرخبيلية. كما أعطت الفقرة الثانية من نفس المادة للدولة الأرخبيلية الحق في أن توقف المرور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البرئ</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مؤقتا دون التمييز قانوناً أو فعلاً بين السفن الأجنبية، وأن يكون هذا الوقف مقتصراً على قطاعات محددة من المياه الأرخبيلية، وذلك إذا كان هذا الإيقاف ضرورياً لحماية أمن الدولة الأرخبيلية، ولا يبدأ سريان إيقاف المرور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البرئ</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إلا بعد أن يعلن عنه الإعلان الواجب</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214282" y="71414"/>
            <a:ext cx="8786842" cy="415498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2- حق المرور في الممرات البحرية الأرخبيلية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قررت المادة 53 من اتفاقية 1982 للدول الأرخبيلية حقا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تحديد ممرات بحرية وطرقاً جوية فوقها ، تكون ملائمة لمرور السفن والطائرات الأجنبية مروراً متواصلاً وسريعاً خلال أو فوق مياهها الأرخبيلية والبحر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الملاصق لها</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وحق المرور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الممرات البحرية يعنى أن تمارس، طبقا لهذه الاتفاقية، حقوق الملاحة والتحليق بالطرق العادية، وذلك لغرض وحيد هو المرور العابر المتواصل السريع غير المعاق، وذلك بين جزء من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أو منطقة اقتصادية خالصة وبين جزء من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أو منطقة اقتصادية</a:t>
            </a:r>
            <a:r>
              <a:rPr kumimoji="0" lang="ar-IQ" sz="2400" b="1" i="0" u="none" strike="noStrike" cap="none" normalizeH="0" dirty="0" smtClean="0">
                <a:ln>
                  <a:noFill/>
                </a:ln>
                <a:solidFill>
                  <a:srgbClr val="080808"/>
                </a:solidFill>
                <a:effectLst/>
                <a:latin typeface="Calibri" pitchFamily="34" charset="0"/>
                <a:ea typeface="Times New Roman" pitchFamily="18" charset="0"/>
                <a:cs typeface="Arial" pitchFamily="34" charset="0"/>
              </a:rPr>
              <a:t> </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خالصة</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ar-IQ" sz="2400" b="1" i="0" u="none" strike="noStrike" cap="none" normalizeH="0" baseline="0" smtClean="0">
              <a:ln>
                <a:noFill/>
              </a:ln>
              <a:solidFill>
                <a:srgbClr val="080808"/>
              </a:solidFill>
              <a:effectLst/>
              <a:latin typeface="Calibri" pitchFamily="34" charset="0"/>
              <a:ea typeface="Times New Roman" pitchFamily="18"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tab pos="1139825" algn="l"/>
              </a:tabLst>
            </a:pPr>
            <a:r>
              <a:rPr kumimoji="0" lang="ar-SA" sz="2400" b="1" i="0" u="none" strike="noStrike" cap="none" normalizeH="0" baseline="0" smtClean="0">
                <a:ln>
                  <a:noFill/>
                </a:ln>
                <a:solidFill>
                  <a:srgbClr val="080808"/>
                </a:solidFill>
                <a:effectLst/>
                <a:latin typeface="Calibri" pitchFamily="34" charset="0"/>
                <a:ea typeface="Times New Roman" pitchFamily="18" charset="0"/>
                <a:cs typeface="Arial" pitchFamily="34" charset="0"/>
              </a:rPr>
              <a:t>وقد </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تناولت الفقرات من 5 إلى 12 من المادة 53 من الاتفاقية تحديد الحقوق والواجبات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تتمتع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بها</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أو تلتزم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بها</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كل من الدول الأرخبيلية أو السفن والطائرات الأجنبية حال إبحارها أو تحليقها خلال الممرات الأرخبيلية</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46279"/>
            <a:ext cx="8215370" cy="67403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eaLnBrk="0" fontAlgn="base" hangingPunct="0">
              <a:spcBef>
                <a:spcPct val="0"/>
              </a:spcBef>
              <a:spcAft>
                <a:spcPct val="0"/>
              </a:spcAft>
              <a:tabLst>
                <a:tab pos="1139825" algn="l"/>
              </a:tabLst>
            </a:pPr>
            <a:r>
              <a:rPr lang="ar-SA" sz="2400" b="1" dirty="0" smtClean="0">
                <a:solidFill>
                  <a:srgbClr val="080808"/>
                </a:solidFill>
                <a:latin typeface="Calibri" pitchFamily="34" charset="0"/>
                <a:ea typeface="Times New Roman" pitchFamily="18" charset="0"/>
                <a:cs typeface="Arial" pitchFamily="34" charset="0"/>
              </a:rPr>
              <a:t>مما سبق يمكننا القول أنه إذا كانت الدول الأرخبيلية قد حققت نجاحا ملموسا، فيما يتعلق بفرض سيادتها على المياه الأرخبيلية وما فوقها من هواء وقاعها وباطن أرضها ، فإن ذلك لم يؤد إلى التأثير على حرية الملاحة الدولية ، والذي دافعت عنه الدول الملاحية الكبرى بكل </a:t>
            </a:r>
            <a:r>
              <a:rPr lang="ar-SA" sz="2400" b="1" dirty="0" err="1" smtClean="0">
                <a:solidFill>
                  <a:srgbClr val="080808"/>
                </a:solidFill>
                <a:latin typeface="Calibri" pitchFamily="34" charset="0"/>
                <a:ea typeface="Times New Roman" pitchFamily="18" charset="0"/>
                <a:cs typeface="Arial" pitchFamily="34" charset="0"/>
              </a:rPr>
              <a:t>ماأوتيت</a:t>
            </a:r>
            <a:r>
              <a:rPr lang="ar-SA" sz="2400" b="1" dirty="0" smtClean="0">
                <a:solidFill>
                  <a:srgbClr val="080808"/>
                </a:solidFill>
                <a:latin typeface="Calibri" pitchFamily="34" charset="0"/>
                <a:ea typeface="Times New Roman" pitchFamily="18" charset="0"/>
                <a:cs typeface="Arial" pitchFamily="34" charset="0"/>
              </a:rPr>
              <a:t> من قوة . وبذلك تم التوفيق بين هذين الوضعين ؛ أي بين تقرير السيادة على المياه الأرخبيلية ، </a:t>
            </a:r>
            <a:r>
              <a:rPr lang="ar-SA" sz="2400" b="1" dirty="0" err="1" smtClean="0">
                <a:solidFill>
                  <a:srgbClr val="080808"/>
                </a:solidFill>
                <a:latin typeface="Calibri" pitchFamily="34" charset="0"/>
                <a:ea typeface="Times New Roman" pitchFamily="18" charset="0"/>
                <a:cs typeface="Arial" pitchFamily="34" charset="0"/>
              </a:rPr>
              <a:t>والإعتبارات</a:t>
            </a:r>
            <a:r>
              <a:rPr lang="ar-SA" sz="2400" b="1" dirty="0" smtClean="0">
                <a:solidFill>
                  <a:srgbClr val="080808"/>
                </a:solidFill>
                <a:latin typeface="Calibri" pitchFamily="34" charset="0"/>
                <a:ea typeface="Times New Roman" pitchFamily="18" charset="0"/>
                <a:cs typeface="Arial" pitchFamily="34" charset="0"/>
              </a:rPr>
              <a:t> التي تضمن حرية الملاحة الدولية وعدم إعاقتها</a:t>
            </a:r>
            <a:r>
              <a:rPr lang="ar-IQ" sz="2400" b="1" dirty="0" smtClean="0">
                <a:solidFill>
                  <a:srgbClr val="080808"/>
                </a:solidFill>
                <a:latin typeface="Calibri" pitchFamily="34" charset="0"/>
                <a:ea typeface="Times New Roman" pitchFamily="18" charset="0"/>
                <a:cs typeface="Arial" pitchFamily="34" charset="0"/>
              </a:rPr>
              <a:t> </a:t>
            </a:r>
            <a:r>
              <a:rPr lang="ar-SA" sz="2400" b="1" dirty="0" smtClean="0">
                <a:solidFill>
                  <a:srgbClr val="080808"/>
                </a:solidFill>
                <a:latin typeface="Calibri" pitchFamily="34" charset="0"/>
                <a:ea typeface="Times New Roman" pitchFamily="18" charset="0"/>
                <a:cs typeface="Arial" pitchFamily="34" charset="0"/>
              </a:rPr>
              <a:t>فتم التوصل إلى تبني نظام المرور </a:t>
            </a:r>
            <a:r>
              <a:rPr lang="ar-SA" sz="2400" b="1" dirty="0" err="1" smtClean="0">
                <a:solidFill>
                  <a:srgbClr val="080808"/>
                </a:solidFill>
                <a:latin typeface="Calibri" pitchFamily="34" charset="0"/>
                <a:ea typeface="Times New Roman" pitchFamily="18" charset="0"/>
                <a:cs typeface="Arial" pitchFamily="34" charset="0"/>
              </a:rPr>
              <a:t>البرئ</a:t>
            </a:r>
            <a:r>
              <a:rPr lang="ar-SA" sz="2400" b="1" dirty="0" smtClean="0">
                <a:solidFill>
                  <a:srgbClr val="080808"/>
                </a:solidFill>
                <a:latin typeface="Calibri" pitchFamily="34" charset="0"/>
                <a:ea typeface="Times New Roman" pitchFamily="18" charset="0"/>
                <a:cs typeface="Arial" pitchFamily="34" charset="0"/>
              </a:rPr>
              <a:t> للسفن الأجنبية عبر المياه الأرخبيلية ، وكذلك نظام المرور العابر لكل من السفن والطائرات الأجنبية بأن يكون لها حق المرور والتحليق عبر الممرات الأرخبيلية .وتبدو أهمية نظام المرور الأخير في أنه: </a:t>
            </a:r>
            <a:endParaRPr lang="en-US" sz="2400" b="1" dirty="0" smtClean="0">
              <a:latin typeface="Arial" pitchFamily="34" charset="0"/>
              <a:cs typeface="Arial" pitchFamily="34" charset="0"/>
            </a:endParaRPr>
          </a:p>
          <a:p>
            <a:pPr lvl="0" algn="just" eaLnBrk="0" fontAlgn="base" hangingPunct="0">
              <a:spcBef>
                <a:spcPct val="0"/>
              </a:spcBef>
              <a:spcAft>
                <a:spcPct val="0"/>
              </a:spcAft>
              <a:tabLst>
                <a:tab pos="1139825" algn="l"/>
              </a:tabLst>
            </a:pPr>
            <a:r>
              <a:rPr lang="ar-SA" sz="2400" b="1" dirty="0" smtClean="0">
                <a:solidFill>
                  <a:srgbClr val="080808"/>
                </a:solidFill>
                <a:latin typeface="Calibri" pitchFamily="34" charset="0"/>
                <a:ea typeface="Times New Roman" pitchFamily="18" charset="0"/>
                <a:cs typeface="Arial" pitchFamily="34" charset="0"/>
              </a:rPr>
              <a:t>1- يسمح للغواصات بالمرور عبر الممرات الأرخبيلية وهي غائصة دون </a:t>
            </a:r>
            <a:r>
              <a:rPr lang="ar-SA" sz="2400" b="1" dirty="0" err="1" smtClean="0">
                <a:solidFill>
                  <a:srgbClr val="080808"/>
                </a:solidFill>
                <a:latin typeface="Calibri" pitchFamily="34" charset="0"/>
                <a:ea typeface="Times New Roman" pitchFamily="18" charset="0"/>
                <a:cs typeface="Arial" pitchFamily="34" charset="0"/>
              </a:rPr>
              <a:t>إلتزامها</a:t>
            </a:r>
            <a:r>
              <a:rPr lang="ar-SA" sz="2400" b="1" dirty="0" smtClean="0">
                <a:solidFill>
                  <a:srgbClr val="080808"/>
                </a:solidFill>
                <a:latin typeface="Calibri" pitchFamily="34" charset="0"/>
                <a:ea typeface="Times New Roman" pitchFamily="18" charset="0"/>
                <a:cs typeface="Arial" pitchFamily="34" charset="0"/>
              </a:rPr>
              <a:t> بالمرور وهي طافية، ورافعة علمها كما هو الحال في المرور </a:t>
            </a:r>
            <a:r>
              <a:rPr lang="ar-SA" sz="2400" b="1" dirty="0" err="1" smtClean="0">
                <a:solidFill>
                  <a:srgbClr val="080808"/>
                </a:solidFill>
                <a:latin typeface="Calibri" pitchFamily="34" charset="0"/>
                <a:ea typeface="Times New Roman" pitchFamily="18" charset="0"/>
                <a:cs typeface="Arial" pitchFamily="34" charset="0"/>
              </a:rPr>
              <a:t>البرئ</a:t>
            </a:r>
            <a:r>
              <a:rPr lang="ar-SA" sz="2400" b="1" dirty="0" smtClean="0">
                <a:solidFill>
                  <a:srgbClr val="080808"/>
                </a:solidFill>
                <a:latin typeface="Calibri" pitchFamily="34" charset="0"/>
                <a:ea typeface="Times New Roman" pitchFamily="18" charset="0"/>
                <a:cs typeface="Arial" pitchFamily="34" charset="0"/>
              </a:rPr>
              <a:t> </a:t>
            </a:r>
            <a:endParaRPr lang="en-US" sz="2400" b="1" dirty="0" smtClean="0">
              <a:latin typeface="Arial" pitchFamily="34" charset="0"/>
              <a:cs typeface="Arial" pitchFamily="34" charset="0"/>
            </a:endParaRPr>
          </a:p>
          <a:p>
            <a:pPr lvl="0" algn="just" eaLnBrk="0" fontAlgn="base" hangingPunct="0">
              <a:spcBef>
                <a:spcPct val="0"/>
              </a:spcBef>
              <a:spcAft>
                <a:spcPct val="0"/>
              </a:spcAft>
              <a:tabLst>
                <a:tab pos="1139825" algn="l"/>
              </a:tabLst>
            </a:pPr>
            <a:r>
              <a:rPr lang="ar-SA" sz="2400" b="1" dirty="0" smtClean="0">
                <a:solidFill>
                  <a:srgbClr val="080808"/>
                </a:solidFill>
                <a:latin typeface="Calibri" pitchFamily="34" charset="0"/>
                <a:ea typeface="Times New Roman" pitchFamily="18" charset="0"/>
                <a:cs typeface="Arial" pitchFamily="34" charset="0"/>
              </a:rPr>
              <a:t>2-يعطي للطائرات الحق في التحليق والمرور مرورا عابرا في أجواء الممرات الأرخبيلية. وهذا </a:t>
            </a:r>
            <a:r>
              <a:rPr lang="ar-SA" sz="2400" b="1" dirty="0" err="1" smtClean="0">
                <a:solidFill>
                  <a:srgbClr val="080808"/>
                </a:solidFill>
                <a:latin typeface="Calibri" pitchFamily="34" charset="0"/>
                <a:ea typeface="Times New Roman" pitchFamily="18" charset="0"/>
                <a:cs typeface="Arial" pitchFamily="34" charset="0"/>
              </a:rPr>
              <a:t>مايؤدي</a:t>
            </a:r>
            <a:r>
              <a:rPr lang="ar-SA" sz="2400" b="1" dirty="0" smtClean="0">
                <a:solidFill>
                  <a:srgbClr val="080808"/>
                </a:solidFill>
                <a:latin typeface="Calibri" pitchFamily="34" charset="0"/>
                <a:ea typeface="Times New Roman" pitchFamily="18" charset="0"/>
                <a:cs typeface="Arial" pitchFamily="34" charset="0"/>
              </a:rPr>
              <a:t> – من الناحية الواقعية – إلى جعل المرور في الممرات الأرخبيلية مفتوحا في وجه الملاحة الدولية من خلال المرور العابر غير المعاق</a:t>
            </a:r>
            <a:r>
              <a:rPr lang="ar-IQ" sz="2400" b="1" dirty="0" smtClean="0">
                <a:solidFill>
                  <a:srgbClr val="080808"/>
                </a:solidFill>
                <a:latin typeface="Calibri" pitchFamily="34" charset="0"/>
                <a:ea typeface="Times New Roman" pitchFamily="18" charset="0"/>
                <a:cs typeface="Arial" pitchFamily="34" charset="0"/>
              </a:rPr>
              <a:t>. </a:t>
            </a:r>
            <a:endParaRPr lang="ar-SA" sz="2400" b="1" dirty="0" smtClean="0">
              <a:solidFill>
                <a:srgbClr val="080808"/>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tabLst>
                <a:tab pos="1139825" algn="l"/>
              </a:tabLst>
            </a:pPr>
            <a:r>
              <a:rPr lang="ar-SA" sz="2400" b="1" dirty="0" smtClean="0">
                <a:solidFill>
                  <a:srgbClr val="080808"/>
                </a:solidFill>
                <a:latin typeface="Arial" pitchFamily="34" charset="0"/>
                <a:ea typeface="Times New Roman" pitchFamily="18" charset="0"/>
                <a:cs typeface="Arial" pitchFamily="34" charset="0"/>
              </a:rPr>
              <a:t>وإن كان </a:t>
            </a:r>
            <a:r>
              <a:rPr lang="ar-SA" sz="2400" b="1" dirty="0" err="1" smtClean="0">
                <a:solidFill>
                  <a:srgbClr val="080808"/>
                </a:solidFill>
                <a:latin typeface="Arial" pitchFamily="34" charset="0"/>
                <a:ea typeface="Times New Roman" pitchFamily="18" charset="0"/>
                <a:cs typeface="Arial" pitchFamily="34" charset="0"/>
              </a:rPr>
              <a:t>ماسبق</a:t>
            </a:r>
            <a:r>
              <a:rPr lang="ar-SA" sz="2400" b="1" dirty="0" smtClean="0">
                <a:solidFill>
                  <a:srgbClr val="080808"/>
                </a:solidFill>
                <a:latin typeface="Arial" pitchFamily="34" charset="0"/>
                <a:ea typeface="Times New Roman" pitchFamily="18" charset="0"/>
                <a:cs typeface="Arial" pitchFamily="34" charset="0"/>
              </a:rPr>
              <a:t> يقتصر فقط على الممرات الأرخبيلية التي تحددها الدولة الأرخبيلية ، وهذا </a:t>
            </a:r>
            <a:r>
              <a:rPr lang="ar-SA" sz="2400" b="1" dirty="0" err="1" smtClean="0">
                <a:solidFill>
                  <a:srgbClr val="080808"/>
                </a:solidFill>
                <a:latin typeface="Arial" pitchFamily="34" charset="0"/>
                <a:ea typeface="Times New Roman" pitchFamily="18" charset="0"/>
                <a:cs typeface="Arial" pitchFamily="34" charset="0"/>
              </a:rPr>
              <a:t>مايؤدي</a:t>
            </a:r>
            <a:r>
              <a:rPr lang="ar-SA" sz="2400" b="1" dirty="0" smtClean="0">
                <a:solidFill>
                  <a:srgbClr val="080808"/>
                </a:solidFill>
                <a:latin typeface="Arial" pitchFamily="34" charset="0"/>
                <a:ea typeface="Times New Roman" pitchFamily="18" charset="0"/>
                <a:cs typeface="Arial" pitchFamily="34" charset="0"/>
              </a:rPr>
              <a:t> إلى تأمين مصالح الدولة الأرخبيلية ، حيث </a:t>
            </a:r>
            <a:r>
              <a:rPr lang="ar-SA" sz="2400" b="1" dirty="0" err="1" smtClean="0">
                <a:solidFill>
                  <a:srgbClr val="080808"/>
                </a:solidFill>
                <a:latin typeface="Arial" pitchFamily="34" charset="0"/>
                <a:ea typeface="Times New Roman" pitchFamily="18" charset="0"/>
                <a:cs typeface="Arial" pitchFamily="34" charset="0"/>
              </a:rPr>
              <a:t>لاتكون</a:t>
            </a:r>
            <a:r>
              <a:rPr lang="ar-SA" sz="2400" b="1" dirty="0" smtClean="0">
                <a:solidFill>
                  <a:srgbClr val="080808"/>
                </a:solidFill>
                <a:latin typeface="Arial" pitchFamily="34" charset="0"/>
                <a:ea typeface="Times New Roman" pitchFamily="18" charset="0"/>
                <a:cs typeface="Arial" pitchFamily="34" charset="0"/>
              </a:rPr>
              <a:t> المياه الأرخبيلية مفتوحة - في كل قطاعاتها- لكي ترتع فيها السفن والطائرات الأجنبية، </a:t>
            </a:r>
            <a:r>
              <a:rPr lang="ar-SA" sz="2400" b="1" dirty="0" err="1" smtClean="0">
                <a:solidFill>
                  <a:srgbClr val="080808"/>
                </a:solidFill>
                <a:latin typeface="Arial" pitchFamily="34" charset="0"/>
                <a:ea typeface="Times New Roman" pitchFamily="18" charset="0"/>
                <a:cs typeface="Arial" pitchFamily="34" charset="0"/>
              </a:rPr>
              <a:t>إستنادا</a:t>
            </a:r>
            <a:r>
              <a:rPr lang="ar-SA" sz="2400" b="1" dirty="0" smtClean="0">
                <a:solidFill>
                  <a:srgbClr val="080808"/>
                </a:solidFill>
                <a:latin typeface="Arial" pitchFamily="34" charset="0"/>
                <a:ea typeface="Times New Roman" pitchFamily="18" charset="0"/>
                <a:cs typeface="Arial" pitchFamily="34" charset="0"/>
              </a:rPr>
              <a:t> لحقها في المرور العابر</a:t>
            </a:r>
            <a:r>
              <a:rPr lang="en-US" sz="2400" b="1" dirty="0" smtClean="0">
                <a:latin typeface="Arial" pitchFamily="34" charset="0"/>
                <a:cs typeface="Arial" pitchFamily="34" charset="0"/>
              </a:rPr>
              <a:t> </a:t>
            </a:r>
          </a:p>
        </p:txBody>
      </p:sp>
    </p:spTree>
  </p:cSld>
  <p:clrMapOvr>
    <a:masterClrMapping/>
  </p:clrMapOvr>
  <p:transition spd="slow">
    <p:newsflash/>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85720" y="2571744"/>
            <a:ext cx="8858280" cy="286232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0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المنطقة الاقتصادية الخالصة</a:t>
            </a:r>
            <a:endParaRPr kumimoji="0" lang="en-US" sz="60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lang="en-US" sz="6000" b="1" dirty="0" smtClean="0">
                <a:solidFill>
                  <a:srgbClr val="000000"/>
                </a:solidFill>
                <a:latin typeface="Calibri" pitchFamily="34" charset="0"/>
                <a:ea typeface="Times New Roman" pitchFamily="18" charset="0"/>
                <a:cs typeface="Arial" pitchFamily="34" charset="0"/>
              </a:rPr>
              <a:t>Exclusive Economic Zone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60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a:t>
            </a:r>
            <a:r>
              <a:rPr kumimoji="0" lang="en-US" sz="60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(EEZ</a:t>
            </a:r>
            <a:r>
              <a:rPr kumimoji="0" lang="ar-SA" sz="60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endParaRPr kumimoji="0" lang="ar-SA" sz="6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 result"/>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786" y="456555"/>
            <a:ext cx="7786742" cy="440120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ar-SA" sz="4000" dirty="0" smtClean="0"/>
              <a:t>تعد المنطقة الاقتصادية الخالصة إحدى المناطق البحرية </a:t>
            </a:r>
            <a:r>
              <a:rPr lang="ar-SA" sz="4000" dirty="0" err="1" smtClean="0"/>
              <a:t>التى</a:t>
            </a:r>
            <a:r>
              <a:rPr lang="ar-SA" sz="4000" dirty="0" smtClean="0"/>
              <a:t> استحدثتها اتفاقية الأمم المتحدة لقانون البحار، حيث لم يكن لهذه المنطقة وجود </a:t>
            </a:r>
            <a:r>
              <a:rPr lang="ar-SA" sz="4000" dirty="0" err="1" smtClean="0"/>
              <a:t>فى</a:t>
            </a:r>
            <a:r>
              <a:rPr lang="ar-SA" sz="4000" dirty="0" smtClean="0"/>
              <a:t> ظل اتفاقيات 1958. وقد جاء تبنى فكرة هذه المنطقة، </a:t>
            </a:r>
            <a:r>
              <a:rPr lang="ar-SA" sz="4000" dirty="0" err="1" smtClean="0"/>
              <a:t>والتى</a:t>
            </a:r>
            <a:r>
              <a:rPr lang="ar-SA" sz="4000" dirty="0" smtClean="0"/>
              <a:t> تعبر عن مساحة بحرية يبلغ اتساعها 200 ميل </a:t>
            </a:r>
            <a:r>
              <a:rPr lang="ar-SA" sz="4000" dirty="0" err="1" smtClean="0"/>
              <a:t>بحرى</a:t>
            </a:r>
            <a:r>
              <a:rPr lang="ar-SA" sz="4000" dirty="0" smtClean="0"/>
              <a:t> يبدأ قياسها من خط الأساس </a:t>
            </a:r>
            <a:r>
              <a:rPr lang="ar-SA" sz="4000" dirty="0" err="1" smtClean="0"/>
              <a:t>الذى</a:t>
            </a:r>
            <a:r>
              <a:rPr lang="ar-SA" sz="4000" dirty="0" smtClean="0"/>
              <a:t> يقاس منه عرض البحر </a:t>
            </a:r>
            <a:r>
              <a:rPr lang="ar-SA" sz="4000" dirty="0" err="1" smtClean="0"/>
              <a:t>الإقليمى</a:t>
            </a:r>
            <a:endParaRPr lang="ar-IQ" sz="4000" dirty="0"/>
          </a:p>
        </p:txBody>
      </p:sp>
    </p:spTree>
  </p:cSld>
  <p:clrMapOvr>
    <a:masterClrMapping/>
  </p:clrMapOvr>
  <p:transition spd="slow">
    <p:newsflash/>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592654"/>
            <a:ext cx="8715436" cy="569386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SA" sz="2800" dirty="0" smtClean="0"/>
              <a:t>من أجل التوفيق بين </a:t>
            </a:r>
            <a:r>
              <a:rPr lang="ar-SA" sz="2800" dirty="0" err="1" smtClean="0"/>
              <a:t>وجهتى</a:t>
            </a:r>
            <a:r>
              <a:rPr lang="ar-SA" sz="2800" dirty="0" smtClean="0"/>
              <a:t> نظر الدول </a:t>
            </a:r>
            <a:r>
              <a:rPr lang="ar-SA" sz="2800" dirty="0" err="1" smtClean="0"/>
              <a:t>التى</a:t>
            </a:r>
            <a:r>
              <a:rPr lang="ar-SA" sz="2800" dirty="0" smtClean="0"/>
              <a:t> كانت ترغب </a:t>
            </a:r>
            <a:r>
              <a:rPr lang="ar-SA" sz="2800" dirty="0" err="1" smtClean="0"/>
              <a:t>فى</a:t>
            </a:r>
            <a:r>
              <a:rPr lang="ar-SA" sz="2800" dirty="0" smtClean="0"/>
              <a:t> زيادة اتساع البحر </a:t>
            </a:r>
            <a:r>
              <a:rPr lang="ar-SA" sz="2800" dirty="0" err="1" smtClean="0"/>
              <a:t>الإقليمى</a:t>
            </a:r>
            <a:r>
              <a:rPr lang="ar-SA" sz="2800" dirty="0" smtClean="0"/>
              <a:t> إلى مسافة 200 ميل </a:t>
            </a:r>
            <a:r>
              <a:rPr lang="ar-SA" sz="2800" dirty="0" err="1" smtClean="0"/>
              <a:t>بحرى</a:t>
            </a:r>
            <a:r>
              <a:rPr lang="ar-SA" sz="2800" dirty="0" smtClean="0"/>
              <a:t> (دول أمريكا اللاتينية)، والدول الملاحية الكبرى </a:t>
            </a:r>
            <a:r>
              <a:rPr lang="ar-SA" sz="2800" dirty="0" err="1" smtClean="0"/>
              <a:t>التى</a:t>
            </a:r>
            <a:r>
              <a:rPr lang="ar-SA" sz="2800" dirty="0" smtClean="0"/>
              <a:t> كانت ترغب من جانبها </a:t>
            </a:r>
            <a:r>
              <a:rPr lang="ar-SA" sz="2800" dirty="0" err="1" smtClean="0"/>
              <a:t>فى</a:t>
            </a:r>
            <a:r>
              <a:rPr lang="ar-SA" sz="2800" dirty="0" smtClean="0"/>
              <a:t> تضييق المساحات البحرية الخاضعة لسيطرة الدول الشاطئية إلى أبعد حد ممكن، من أجل زيادة المساحات البحرية </a:t>
            </a:r>
            <a:r>
              <a:rPr lang="ar-SA" sz="2800" dirty="0" err="1" smtClean="0"/>
              <a:t>التى</a:t>
            </a:r>
            <a:r>
              <a:rPr lang="ar-SA" sz="2800" dirty="0" smtClean="0"/>
              <a:t> تتمتع فيها هذه الدول بحرية الملاحة والصيد وحرية التحليق وحرية البحث </a:t>
            </a:r>
            <a:r>
              <a:rPr lang="ar-SA" sz="2800" dirty="0" err="1" smtClean="0"/>
              <a:t>العلمى</a:t>
            </a:r>
            <a:r>
              <a:rPr lang="en-US" sz="2800" dirty="0" smtClean="0"/>
              <a:t>. </a:t>
            </a:r>
            <a:r>
              <a:rPr lang="ar-SA" sz="2800" dirty="0" smtClean="0"/>
              <a:t>ومن الإنصاف القول بأن الفضل </a:t>
            </a:r>
            <a:r>
              <a:rPr lang="ar-SA" sz="2800" dirty="0" err="1" smtClean="0"/>
              <a:t>فى</a:t>
            </a:r>
            <a:r>
              <a:rPr lang="ar-SA" sz="2800" dirty="0" smtClean="0"/>
              <a:t> بلورة فكرة المنطقة الاقتصادية الخالصة يرجع إلى دول العالم الثالث، </a:t>
            </a:r>
            <a:r>
              <a:rPr lang="ar-SA" sz="2800" dirty="0" err="1" smtClean="0"/>
              <a:t>التى</a:t>
            </a:r>
            <a:r>
              <a:rPr lang="ar-SA" sz="2800" dirty="0" smtClean="0"/>
              <a:t> طالبت منذ أوائل السبعينيات من القرن </a:t>
            </a:r>
            <a:r>
              <a:rPr lang="ar-SA" sz="2800" dirty="0" err="1" smtClean="0"/>
              <a:t>الماضى</a:t>
            </a:r>
            <a:r>
              <a:rPr lang="ar-SA" sz="2800" dirty="0" smtClean="0"/>
              <a:t>، بضرورة امتداد حقوقها الاقتصادية إلى الثروات الطبيعية الموجودة </a:t>
            </a:r>
            <a:r>
              <a:rPr lang="ar-SA" sz="2800" dirty="0" err="1" smtClean="0"/>
              <a:t>فى</a:t>
            </a:r>
            <a:r>
              <a:rPr lang="ar-SA" sz="2800" dirty="0" smtClean="0"/>
              <a:t> المساحات البحرية المجاورة لها، من ذلك فكرة "البحر الحكر</a:t>
            </a:r>
            <a:r>
              <a:rPr lang="en-US" sz="2800" dirty="0" smtClean="0"/>
              <a:t>" </a:t>
            </a:r>
            <a:r>
              <a:rPr lang="ar-SA" sz="2800" dirty="0" err="1" smtClean="0"/>
              <a:t>التى</a:t>
            </a:r>
            <a:r>
              <a:rPr lang="ar-SA" sz="2800" dirty="0" smtClean="0"/>
              <a:t> اقترحتها فنزويلا، بهدف تقرير مساحة بحرية تالية للبحر </a:t>
            </a:r>
            <a:r>
              <a:rPr lang="ar-SA" sz="2800" dirty="0" err="1" smtClean="0"/>
              <a:t>الإقليمى</a:t>
            </a:r>
            <a:r>
              <a:rPr lang="ar-SA" sz="2800" dirty="0" smtClean="0"/>
              <a:t> لا تتعدى مسافة 200 ميل </a:t>
            </a:r>
            <a:r>
              <a:rPr lang="ar-SA" sz="2800" dirty="0" err="1" smtClean="0"/>
              <a:t>بحرى</a:t>
            </a:r>
            <a:r>
              <a:rPr lang="ar-SA" sz="2800" dirty="0" smtClean="0"/>
              <a:t> </a:t>
            </a:r>
            <a:r>
              <a:rPr lang="ar-SA" sz="2800" dirty="0" err="1" smtClean="0"/>
              <a:t>مقيسة</a:t>
            </a:r>
            <a:r>
              <a:rPr lang="ar-SA" sz="2800" dirty="0" smtClean="0"/>
              <a:t> من خط الأساس </a:t>
            </a:r>
            <a:r>
              <a:rPr lang="ar-SA" sz="2800" dirty="0" err="1" smtClean="0"/>
              <a:t>الذى</a:t>
            </a:r>
            <a:r>
              <a:rPr lang="ar-SA" sz="2800" dirty="0" smtClean="0"/>
              <a:t> يبدأ منه قياس البحر </a:t>
            </a:r>
            <a:r>
              <a:rPr lang="ar-SA" sz="2800" dirty="0" err="1" smtClean="0"/>
              <a:t>الإقليمى</a:t>
            </a:r>
            <a:r>
              <a:rPr lang="ar-SA" sz="2800" dirty="0" smtClean="0"/>
              <a:t> للدولة الساحلية، والت</a:t>
            </a:r>
            <a:r>
              <a:rPr lang="ar-IQ" sz="2800" dirty="0" smtClean="0"/>
              <a:t>ي</a:t>
            </a:r>
            <a:r>
              <a:rPr lang="ar-SA" sz="2800" dirty="0" smtClean="0"/>
              <a:t> يكون لها عليها ملكية كل الثروات المتجددة وغير المتجددة </a:t>
            </a:r>
            <a:r>
              <a:rPr lang="ar-SA" sz="2800" dirty="0" err="1" smtClean="0"/>
              <a:t>الت</a:t>
            </a:r>
            <a:r>
              <a:rPr lang="ar-IQ" sz="2800" dirty="0" smtClean="0"/>
              <a:t>ي</a:t>
            </a:r>
            <a:r>
              <a:rPr lang="ar-SA" sz="2800" dirty="0" smtClean="0"/>
              <a:t> توجد </a:t>
            </a:r>
            <a:r>
              <a:rPr lang="ar-SA" sz="2800" dirty="0" err="1" smtClean="0"/>
              <a:t>ف</a:t>
            </a:r>
            <a:r>
              <a:rPr lang="ar-IQ" sz="2800" dirty="0" smtClean="0"/>
              <a:t>ي</a:t>
            </a:r>
            <a:r>
              <a:rPr lang="ar-SA" sz="2800" dirty="0" smtClean="0"/>
              <a:t> مياه هذه المساحة وفى قاعها. </a:t>
            </a:r>
            <a:endParaRPr lang="ar-IQ" sz="2800" dirty="0"/>
          </a:p>
        </p:txBody>
      </p:sp>
    </p:spTree>
  </p:cSld>
  <p:clrMapOvr>
    <a:masterClrMapping/>
  </p:clrMapOvr>
  <p:transition spd="slow">
    <p:newsflash/>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500042"/>
            <a:ext cx="7929618" cy="578647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ar-SA" sz="2800" dirty="0" smtClean="0"/>
              <a:t>ثم كان للمشروع </a:t>
            </a:r>
            <a:r>
              <a:rPr lang="ar-SA" sz="2800" dirty="0" err="1" smtClean="0"/>
              <a:t>الذى</a:t>
            </a:r>
            <a:r>
              <a:rPr lang="ar-SA" sz="2800" dirty="0" smtClean="0"/>
              <a:t> تقدمت </a:t>
            </a:r>
            <a:r>
              <a:rPr lang="ar-SA" sz="2800" dirty="0" err="1" smtClean="0"/>
              <a:t>به</a:t>
            </a:r>
            <a:r>
              <a:rPr lang="ar-SA" sz="2800" dirty="0" smtClean="0"/>
              <a:t> كينيا </a:t>
            </a:r>
            <a:r>
              <a:rPr lang="ar-SA" sz="2800" dirty="0" err="1" smtClean="0"/>
              <a:t>فى</a:t>
            </a:r>
            <a:r>
              <a:rPr lang="ar-SA" sz="2800" dirty="0" smtClean="0"/>
              <a:t> اجتماع اللجنة القانونية الاستشارية </a:t>
            </a:r>
            <a:r>
              <a:rPr lang="ar-SA" sz="2800" dirty="0" err="1" smtClean="0"/>
              <a:t>الأفروأسيوية</a:t>
            </a:r>
            <a:r>
              <a:rPr lang="ar-SA" sz="2800" dirty="0" smtClean="0"/>
              <a:t> عام 1971 وعام 1972، ثم بعد ذلك أمام منظمة الوحدة الأفريقية عام 1973 </a:t>
            </a:r>
            <a:r>
              <a:rPr lang="ar-SA" sz="2800" dirty="0" err="1" smtClean="0"/>
              <a:t>و</a:t>
            </a:r>
            <a:r>
              <a:rPr lang="ar-SA" sz="2800" dirty="0" smtClean="0"/>
              <a:t> 1974، الفضل الأكبر </a:t>
            </a:r>
            <a:r>
              <a:rPr lang="ar-SA" sz="2800" dirty="0" err="1" smtClean="0"/>
              <a:t>فى</a:t>
            </a:r>
            <a:r>
              <a:rPr lang="ar-SA" sz="2800" dirty="0" smtClean="0"/>
              <a:t> بلورة فكرة المنطقة الاقتصادية من حيث اتساعها ونظامها </a:t>
            </a:r>
            <a:r>
              <a:rPr lang="ar-SA" sz="2800" dirty="0" err="1" smtClean="0"/>
              <a:t>القانونى</a:t>
            </a:r>
            <a:r>
              <a:rPr lang="ar-SA" sz="2800" dirty="0" smtClean="0"/>
              <a:t>. ثم اشتمل الإعلان </a:t>
            </a:r>
            <a:r>
              <a:rPr lang="ar-SA" sz="2800" dirty="0" err="1" smtClean="0"/>
              <a:t>الذى</a:t>
            </a:r>
            <a:r>
              <a:rPr lang="ar-SA" sz="2800" dirty="0" smtClean="0"/>
              <a:t> أصدرته منظمة الوحدة الأفريقية بشأن قانون البحار </a:t>
            </a:r>
            <a:r>
              <a:rPr lang="ar-SA" sz="2800" dirty="0" err="1" smtClean="0"/>
              <a:t>فى</a:t>
            </a:r>
            <a:r>
              <a:rPr lang="ar-SA" sz="2800" dirty="0" smtClean="0"/>
              <a:t> إحدى فقراته على فكرة المنطقة الاقتصادية الخالصة كمساحة بحرية لا تزيد عن 200 ميل </a:t>
            </a:r>
            <a:r>
              <a:rPr lang="ar-SA" sz="2800" dirty="0" err="1" smtClean="0"/>
              <a:t>بحرى</a:t>
            </a:r>
            <a:r>
              <a:rPr lang="ar-SA" sz="2800" dirty="0" smtClean="0"/>
              <a:t> تبدأ من خط الأساس </a:t>
            </a:r>
            <a:r>
              <a:rPr lang="ar-SA" sz="2800" dirty="0" err="1" smtClean="0"/>
              <a:t>الذى</a:t>
            </a:r>
            <a:r>
              <a:rPr lang="ar-SA" sz="2800" dirty="0" smtClean="0"/>
              <a:t> يقاس منه عرض البحر </a:t>
            </a:r>
            <a:r>
              <a:rPr lang="ar-SA" sz="2800" dirty="0" err="1" smtClean="0"/>
              <a:t>الإقليمى</a:t>
            </a:r>
            <a:r>
              <a:rPr lang="ar-SA" sz="2800" dirty="0" smtClean="0"/>
              <a:t>، وتتمتع الدولة الشاطئية عليها بحقوق سيادية بخصوص استكشاف واستغلال </a:t>
            </a:r>
            <a:r>
              <a:rPr lang="ar-SA" sz="2800" dirty="0" err="1" smtClean="0"/>
              <a:t>الث</a:t>
            </a:r>
            <a:r>
              <a:rPr lang="ar-IQ" sz="2800" dirty="0" smtClean="0"/>
              <a:t>رو</a:t>
            </a:r>
            <a:r>
              <a:rPr lang="ar-SA" sz="2800" dirty="0" err="1" smtClean="0"/>
              <a:t>ات</a:t>
            </a:r>
            <a:r>
              <a:rPr lang="ar-SA" sz="2800" dirty="0" smtClean="0"/>
              <a:t> الحية وغير الحية. وقد لاقت فكرة المنطقة الاقتصادية الخالصة دعماً من جانب الدول المتقدمة مقابل تنازلات حصلت عليها من جانب الدول النامية مثل حق المرور العابر عبر المضايق المستخدمة للملاحة الدولية، وتحديد اتساع البحر الإقليم</a:t>
            </a:r>
            <a:r>
              <a:rPr lang="ar-IQ" sz="2800" dirty="0" smtClean="0"/>
              <a:t>ي</a:t>
            </a:r>
            <a:r>
              <a:rPr lang="ar-SA" sz="2800" dirty="0" smtClean="0"/>
              <a:t> بحد أقصى 12 ميل </a:t>
            </a:r>
            <a:r>
              <a:rPr lang="ar-SA" sz="2800" dirty="0" err="1" smtClean="0"/>
              <a:t>بحرى</a:t>
            </a:r>
            <a:r>
              <a:rPr lang="en-US" sz="2800" dirty="0" smtClean="0"/>
              <a:t>.</a:t>
            </a:r>
            <a:endParaRPr lang="ar-IQ" sz="2800" dirty="0"/>
          </a:p>
        </p:txBody>
      </p:sp>
    </p:spTree>
  </p:cSld>
  <p:clrMapOvr>
    <a:masterClrMapping/>
  </p:clrMapOvr>
  <p:transition spd="slow">
    <p:newsflash/>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ChangeArrowheads="1"/>
          </p:cNvSpPr>
          <p:nvPr/>
        </p:nvSpPr>
        <p:spPr bwMode="auto">
          <a:xfrm>
            <a:off x="1428728" y="214290"/>
            <a:ext cx="6429420" cy="5847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الطبيعة القانونية للمنطقة الاقتصادية الخالصة</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594" name="Rectangle 2"/>
          <p:cNvSpPr>
            <a:spLocks noChangeArrowheads="1"/>
          </p:cNvSpPr>
          <p:nvPr/>
        </p:nvSpPr>
        <p:spPr bwMode="auto">
          <a:xfrm>
            <a:off x="71406" y="952103"/>
            <a:ext cx="9001156" cy="526297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لما كانت المنطقة الاقتصادية الخالصة عبارة عن مساحة بحرية تأتى تالية للبحر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والمنطقة المتاخمة للدولة الساحلية، ويمارس عليها بعض الاختصاصات والسلطات المختلفة عن غيرها من المساحات البحرية الأخرى. فقد ثار التساؤل عن الطبيعة القانونية لهذه المنطقة البحرية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استحدثتها اتفاقية 1982، وهل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هى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مساحة خاضعة بشكل كامل لسيادة الدولة الساحلية؟، أم أنها تعد جزء من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أم أنها مساحة بحرية ذات طبيعة خاصة؟</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وم</a:t>
            </a:r>
            <a:r>
              <a:rPr kumimoji="0" lang="ar-IQ" sz="2400" b="0" i="0" u="none" strike="noStrike" cap="none" normalizeH="0" baseline="0" smtClean="0">
                <a:ln>
                  <a:noFill/>
                </a:ln>
                <a:solidFill>
                  <a:srgbClr val="080808"/>
                </a:solidFill>
                <a:effectLst/>
                <a:latin typeface="Calibri" pitchFamily="34" charset="0"/>
                <a:ea typeface="Times New Roman" pitchFamily="18" charset="0"/>
                <a:cs typeface="Arial" pitchFamily="34" charset="0"/>
              </a:rPr>
              <a:t>ما</a:t>
            </a:r>
            <a:r>
              <a:rPr kumimoji="0" lang="ar-SA" sz="2400" b="0" i="0" u="none" strike="noStrike" cap="none" normalizeH="0" baseline="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تجدر الإشارة إليه أن الطبيعة القانونية للمنطقة الاقتصادية الخالصة كانت من أكثر المسائل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ثار بشأنها الخلاف أثناء دورات مؤتمر الأمم المتحدة الثالث لقانون البحار، بداية من بدء أعمال الدورة الثانية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(كاركاس) عام 1974. حيث كانت كل طائفة من الدول تدافع عن التكييف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يحقق مصالحها، فبينما كانت الدول الساحلية النامية تنادى بأن تكون هذه المنطقة خاضعة بشكل كامل لولاية الدولة الشاطئية، كانت الدول المتقدمة ملاحياً تنادى باعتبار هذه المنطقة جزء من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نظراً لما يمكن أن يعود عليها من فوائد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ظل هذا التكييف. وقد استند كل فريق من هذين الفريقين إلى مجموعة من الحجج يمكن إجمالها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الآتى</a:t>
            </a:r>
            <a:r>
              <a:rPr kumimoji="0" lang="ar-SA" sz="2400" b="0" i="0" u="sng" strike="noStrike" cap="none" normalizeH="0" baseline="0" dirty="0" smtClean="0">
                <a:ln>
                  <a:noFill/>
                </a:ln>
                <a:solidFill>
                  <a:srgbClr val="0000FF"/>
                </a:solidFill>
                <a:effectLst/>
                <a:latin typeface="Calibri" pitchFamily="34" charset="0"/>
                <a:ea typeface="Times New Roman" pitchFamily="18" charset="0"/>
                <a:cs typeface="Arial" pitchFamily="34" charset="0"/>
              </a:rPr>
              <a:t>:</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214282" y="142852"/>
            <a:ext cx="8572528" cy="5232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أولاً : حجج القائلين بخضوع المنطقة الاقتصادية لولاية الدولة الساحلية</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3666" name="Rectangle 2"/>
          <p:cNvSpPr>
            <a:spLocks noChangeArrowheads="1"/>
          </p:cNvSpPr>
          <p:nvPr/>
        </p:nvSpPr>
        <p:spPr bwMode="auto">
          <a:xfrm>
            <a:off x="71406" y="785794"/>
            <a:ext cx="8858280" cy="569386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 – أن الحقوق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تتمتع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بها</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الدول الساحلية على المنطقة الاقتصادية تقترب كثيراً من الحقوق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تمارسها هذه الدول على بحارها الإقليمية، وأنها تتجاوز إلى حد كبير ما تتمتع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ب – أن اعتبار المنطقة الاقتصادية جزء من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سيترتب عليه تهديد أمن ومصالح الدول الساحلية</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ج – أن إخضاع المنطقة الاقتصادية لولاية الدولة الساحلية لن يترتب عليه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تأثير على حقوق الدول الغير على هذه المنطقة ولن ينال من الحريات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ستتمتع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بها</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هذه المساحات البحرية</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د – أن فكرة المنطقة الاقتصادية الخالصة تستند إلى ما طبقته بعض دول أمريكا اللاتينية من اعتبار بحرها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يمتد إلى مسافة 200 ميل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بحرى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وإلى ما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نادى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البعض من نظام "البحر الحكر"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يمتد إلى مسافة 200 ميل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بحرى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ومن ثم فإن تكييف نظام المنطقة الاقتصادية الذي استحدثته الاتفاقية يجب إلا يغفل نواة هذا النظام</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571472" y="714356"/>
            <a:ext cx="8229600" cy="4525963"/>
          </a:xfrm>
        </p:spPr>
        <p:txBody>
          <a:bodyPr>
            <a:normAutofit fontScale="85000" lnSpcReduction="20000"/>
          </a:bodyPr>
          <a:lstStyle/>
          <a:p>
            <a:pPr algn="just">
              <a:buNone/>
            </a:pPr>
            <a:r>
              <a:rPr lang="ar-IQ" b="1" dirty="0" smtClean="0"/>
              <a:t>  </a:t>
            </a:r>
            <a:r>
              <a:rPr lang="ar-IQ" b="1" dirty="0" smtClean="0">
                <a:solidFill>
                  <a:schemeClr val="accent3"/>
                </a:solidFill>
              </a:rPr>
              <a:t>5- </a:t>
            </a:r>
            <a:r>
              <a:rPr lang="ar-SA" b="1" dirty="0" smtClean="0">
                <a:solidFill>
                  <a:schemeClr val="accent3"/>
                </a:solidFill>
              </a:rPr>
              <a:t>كذلك توصلت الاتفاقية ، لأول مرة أيضا، إلى تحديد اتساع البحر </a:t>
            </a:r>
            <a:r>
              <a:rPr lang="ar-SA" b="1" dirty="0" err="1" smtClean="0">
                <a:solidFill>
                  <a:schemeClr val="accent3"/>
                </a:solidFill>
              </a:rPr>
              <a:t>الإقليمى</a:t>
            </a:r>
            <a:r>
              <a:rPr lang="ar-SA" b="1" dirty="0" smtClean="0">
                <a:solidFill>
                  <a:schemeClr val="accent3"/>
                </a:solidFill>
              </a:rPr>
              <a:t> </a:t>
            </a:r>
            <a:r>
              <a:rPr lang="ar-SA" b="1" dirty="0" err="1" smtClean="0">
                <a:solidFill>
                  <a:schemeClr val="accent3"/>
                </a:solidFill>
              </a:rPr>
              <a:t>باثنى</a:t>
            </a:r>
            <a:r>
              <a:rPr lang="ar-SA" b="1" dirty="0" smtClean="0">
                <a:solidFill>
                  <a:schemeClr val="accent3"/>
                </a:solidFill>
              </a:rPr>
              <a:t> عشر ميلاً بحرياً، وهى مسألة لم تكن قد حسمت </a:t>
            </a:r>
            <a:r>
              <a:rPr lang="ar-SA" b="1" dirty="0" err="1" smtClean="0">
                <a:solidFill>
                  <a:schemeClr val="accent3"/>
                </a:solidFill>
              </a:rPr>
              <a:t>فى</a:t>
            </a:r>
            <a:r>
              <a:rPr lang="ar-SA" b="1" dirty="0" smtClean="0">
                <a:solidFill>
                  <a:schemeClr val="accent3"/>
                </a:solidFill>
              </a:rPr>
              <a:t> اتفاقيات 1958 المتعلقة بالبحر الإقليم</a:t>
            </a:r>
            <a:r>
              <a:rPr lang="ar-IQ" b="1" dirty="0" smtClean="0">
                <a:solidFill>
                  <a:schemeClr val="accent3"/>
                </a:solidFill>
              </a:rPr>
              <a:t>ي</a:t>
            </a:r>
            <a:r>
              <a:rPr lang="ar-SA" b="1" dirty="0" smtClean="0">
                <a:solidFill>
                  <a:schemeClr val="accent3"/>
                </a:solidFill>
              </a:rPr>
              <a:t>، </a:t>
            </a:r>
            <a:endParaRPr lang="ar-IQ" b="1" dirty="0" smtClean="0">
              <a:solidFill>
                <a:schemeClr val="accent3"/>
              </a:solidFill>
            </a:endParaRPr>
          </a:p>
          <a:p>
            <a:pPr algn="just">
              <a:buNone/>
            </a:pPr>
            <a:r>
              <a:rPr lang="ar-IQ" b="1" dirty="0" smtClean="0">
                <a:solidFill>
                  <a:schemeClr val="accent3"/>
                </a:solidFill>
              </a:rPr>
              <a:t>6- </a:t>
            </a:r>
            <a:r>
              <a:rPr lang="ar-SA" b="1" dirty="0" smtClean="0">
                <a:solidFill>
                  <a:schemeClr val="accent3"/>
                </a:solidFill>
              </a:rPr>
              <a:t>كما أنشأت الاتفاقية السلطة الدولية المختصة باستغلال قاع البحار والمحيطات فيما وراء حدود الولاية الإقليمية للدول باعتباره تراثاً مشتركاً للإنسانية</a:t>
            </a:r>
            <a:endParaRPr lang="ar-IQ" b="1" dirty="0" smtClean="0">
              <a:solidFill>
                <a:schemeClr val="accent3"/>
              </a:solidFill>
            </a:endParaRPr>
          </a:p>
          <a:p>
            <a:pPr algn="just">
              <a:buNone/>
            </a:pPr>
            <a:r>
              <a:rPr lang="ar-IQ" b="1" dirty="0" smtClean="0">
                <a:solidFill>
                  <a:schemeClr val="accent3"/>
                </a:solidFill>
              </a:rPr>
              <a:t>7- </a:t>
            </a:r>
            <a:r>
              <a:rPr lang="en-US" b="1" dirty="0" smtClean="0">
                <a:solidFill>
                  <a:schemeClr val="accent3"/>
                </a:solidFill>
              </a:rPr>
              <a:t>. </a:t>
            </a:r>
            <a:r>
              <a:rPr lang="ar-SA" b="1" dirty="0" smtClean="0">
                <a:solidFill>
                  <a:schemeClr val="accent3"/>
                </a:solidFill>
              </a:rPr>
              <a:t>إضافة إلى ما سبق نظمت الاتفاقية مسألة المرور العابر عبر المضايق وغيرها من المسائل </a:t>
            </a:r>
            <a:r>
              <a:rPr lang="ar-SA" b="1" dirty="0" err="1" smtClean="0">
                <a:solidFill>
                  <a:schemeClr val="accent3"/>
                </a:solidFill>
              </a:rPr>
              <a:t>التى</a:t>
            </a:r>
            <a:r>
              <a:rPr lang="ar-SA" b="1" dirty="0" smtClean="0">
                <a:solidFill>
                  <a:schemeClr val="accent3"/>
                </a:solidFill>
              </a:rPr>
              <a:t> لم تكن منظمة </a:t>
            </a:r>
            <a:r>
              <a:rPr lang="ar-SA" b="1" dirty="0" err="1" smtClean="0">
                <a:solidFill>
                  <a:schemeClr val="accent3"/>
                </a:solidFill>
              </a:rPr>
              <a:t>فى</a:t>
            </a:r>
            <a:r>
              <a:rPr lang="ar-SA" b="1" dirty="0" smtClean="0">
                <a:solidFill>
                  <a:schemeClr val="accent3"/>
                </a:solidFill>
              </a:rPr>
              <a:t> ظل اتفاقيات جنيف لعام 1958</a:t>
            </a:r>
            <a:r>
              <a:rPr lang="en-US" b="1" dirty="0" smtClean="0">
                <a:solidFill>
                  <a:schemeClr val="accent3"/>
                </a:solidFill>
              </a:rPr>
              <a:t>.</a:t>
            </a:r>
          </a:p>
          <a:p>
            <a:pPr algn="just">
              <a:buNone/>
            </a:pPr>
            <a:r>
              <a:rPr lang="ar-IQ" b="1" dirty="0" smtClean="0">
                <a:solidFill>
                  <a:schemeClr val="accent3"/>
                </a:solidFill>
              </a:rPr>
              <a:t>8- </a:t>
            </a:r>
            <a:r>
              <a:rPr lang="ar-SA" b="1" dirty="0" smtClean="0">
                <a:solidFill>
                  <a:schemeClr val="accent3"/>
                </a:solidFill>
              </a:rPr>
              <a:t>هذا وقد أوردت المادة 311 من الاتفاقية </a:t>
            </a:r>
            <a:r>
              <a:rPr lang="ar-SA" b="1" dirty="0" err="1" smtClean="0">
                <a:solidFill>
                  <a:schemeClr val="accent3"/>
                </a:solidFill>
              </a:rPr>
              <a:t>فى</a:t>
            </a:r>
            <a:r>
              <a:rPr lang="ar-SA" b="1" dirty="0" smtClean="0">
                <a:solidFill>
                  <a:schemeClr val="accent3"/>
                </a:solidFill>
              </a:rPr>
              <a:t> فقرتها الأولى حكماً هاماً بخصوص العلاقة بينها وبين اتفاقات 1958، حيث قررت سمو هذه الاتفاقية فيما بين أطرافها على اتفاقيات جنيف الأربع لعام 1958، </a:t>
            </a:r>
            <a:r>
              <a:rPr lang="ar-SA" b="1" dirty="0" err="1" smtClean="0">
                <a:solidFill>
                  <a:schemeClr val="accent3"/>
                </a:solidFill>
              </a:rPr>
              <a:t>أى</a:t>
            </a:r>
            <a:r>
              <a:rPr lang="ar-SA" b="1" dirty="0" smtClean="0">
                <a:solidFill>
                  <a:schemeClr val="accent3"/>
                </a:solidFill>
              </a:rPr>
              <a:t> أنه </a:t>
            </a:r>
            <a:r>
              <a:rPr lang="ar-SA" b="1" dirty="0" err="1" smtClean="0">
                <a:solidFill>
                  <a:schemeClr val="accent3"/>
                </a:solidFill>
              </a:rPr>
              <a:t>ف</a:t>
            </a:r>
            <a:r>
              <a:rPr lang="ar-IQ" b="1" dirty="0" smtClean="0">
                <a:solidFill>
                  <a:schemeClr val="accent3"/>
                </a:solidFill>
              </a:rPr>
              <a:t>ي</a:t>
            </a:r>
            <a:r>
              <a:rPr lang="ar-SA" b="1" dirty="0" smtClean="0">
                <a:solidFill>
                  <a:schemeClr val="accent3"/>
                </a:solidFill>
              </a:rPr>
              <a:t> حالة وجود </a:t>
            </a:r>
            <a:r>
              <a:rPr lang="ar-SA" b="1" dirty="0" err="1" smtClean="0">
                <a:solidFill>
                  <a:schemeClr val="accent3"/>
                </a:solidFill>
              </a:rPr>
              <a:t>أى</a:t>
            </a:r>
            <a:r>
              <a:rPr lang="ar-SA" b="1" dirty="0" smtClean="0">
                <a:solidFill>
                  <a:schemeClr val="accent3"/>
                </a:solidFill>
              </a:rPr>
              <a:t> تعارض بين حكم وارد </a:t>
            </a:r>
            <a:r>
              <a:rPr lang="ar-SA" b="1" dirty="0" err="1" smtClean="0">
                <a:solidFill>
                  <a:schemeClr val="accent3"/>
                </a:solidFill>
              </a:rPr>
              <a:t>فى</a:t>
            </a:r>
            <a:r>
              <a:rPr lang="ar-SA" b="1" dirty="0" smtClean="0">
                <a:solidFill>
                  <a:schemeClr val="accent3"/>
                </a:solidFill>
              </a:rPr>
              <a:t> هذه الاتفاقية وحكم آخر وارد </a:t>
            </a:r>
            <a:r>
              <a:rPr lang="ar-SA" b="1" dirty="0" err="1" smtClean="0">
                <a:solidFill>
                  <a:schemeClr val="accent3"/>
                </a:solidFill>
              </a:rPr>
              <a:t>فى</a:t>
            </a:r>
            <a:r>
              <a:rPr lang="ar-SA" b="1" dirty="0" smtClean="0">
                <a:solidFill>
                  <a:schemeClr val="accent3"/>
                </a:solidFill>
              </a:rPr>
              <a:t> </a:t>
            </a:r>
            <a:r>
              <a:rPr lang="ar-SA" b="1" dirty="0" err="1" smtClean="0">
                <a:solidFill>
                  <a:schemeClr val="accent3"/>
                </a:solidFill>
              </a:rPr>
              <a:t>أى</a:t>
            </a:r>
            <a:r>
              <a:rPr lang="ar-SA" b="1" dirty="0" smtClean="0">
                <a:solidFill>
                  <a:schemeClr val="accent3"/>
                </a:solidFill>
              </a:rPr>
              <a:t> من اتفاقيات 1958 كانت العبرة بالحكم الوارد </a:t>
            </a:r>
            <a:r>
              <a:rPr lang="ar-SA" b="1" dirty="0" err="1" smtClean="0">
                <a:solidFill>
                  <a:schemeClr val="accent3"/>
                </a:solidFill>
              </a:rPr>
              <a:t>فى</a:t>
            </a:r>
            <a:r>
              <a:rPr lang="ar-SA" b="1" dirty="0" smtClean="0">
                <a:solidFill>
                  <a:schemeClr val="accent3"/>
                </a:solidFill>
              </a:rPr>
              <a:t> إتفاقية1982.</a:t>
            </a:r>
            <a:endParaRPr lang="ar-IQ" b="1" dirty="0" smtClean="0">
              <a:solidFill>
                <a:schemeClr val="accent3"/>
              </a:solidFill>
            </a:endParaRPr>
          </a:p>
          <a:p>
            <a:pPr algn="just">
              <a:buNone/>
            </a:pPr>
            <a:r>
              <a:rPr lang="ar-IQ" b="1" dirty="0" smtClean="0">
                <a:solidFill>
                  <a:schemeClr val="accent3"/>
                </a:solidFill>
              </a:rPr>
              <a:t>9- </a:t>
            </a:r>
            <a:r>
              <a:rPr lang="ar-SA" b="1" dirty="0" smtClean="0">
                <a:solidFill>
                  <a:schemeClr val="accent3"/>
                </a:solidFill>
              </a:rPr>
              <a:t>هذا بالإضافة إلى ما تتميز </a:t>
            </a:r>
            <a:r>
              <a:rPr lang="ar-SA" b="1" dirty="0" err="1" smtClean="0">
                <a:solidFill>
                  <a:schemeClr val="accent3"/>
                </a:solidFill>
              </a:rPr>
              <a:t>به</a:t>
            </a:r>
            <a:r>
              <a:rPr lang="ar-SA" b="1" dirty="0" smtClean="0">
                <a:solidFill>
                  <a:schemeClr val="accent3"/>
                </a:solidFill>
              </a:rPr>
              <a:t> هذه الاتفاقية من قواعد أخرى خاصة تميزها عن اتفاقيات 1958</a:t>
            </a:r>
            <a:endParaRPr lang="en-US" dirty="0" smtClean="0">
              <a:solidFill>
                <a:schemeClr val="accent3"/>
              </a:solidFill>
            </a:endParaRPr>
          </a:p>
          <a:p>
            <a:pPr algn="just">
              <a:buNone/>
            </a:pPr>
            <a:endParaRPr lang="ar-IQ" dirty="0">
              <a:solidFill>
                <a:schemeClr val="accent3"/>
              </a:solidFill>
            </a:endParaRPr>
          </a:p>
        </p:txBody>
      </p:sp>
    </p:spTree>
  </p:cSld>
  <p:clrMapOvr>
    <a:masterClrMapping/>
  </p:clrMapOvr>
  <p:transition spd="slow">
    <p:newsflash/>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571472" y="142852"/>
            <a:ext cx="8215370" cy="5232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ثانياً : حجج القائلين بأن المنطقة الاقتصادية جزء من أعالى البحار</a:t>
            </a:r>
            <a:endParaRPr kumimoji="0" lang="ar-SA" sz="2800" b="0" i="0" u="none" strike="noStrike" cap="none" normalizeH="0" baseline="0" smtClean="0">
              <a:ln>
                <a:noFill/>
              </a:ln>
              <a:solidFill>
                <a:schemeClr val="tx1"/>
              </a:solidFill>
              <a:effectLst/>
              <a:latin typeface="Arial" pitchFamily="34" charset="0"/>
              <a:cs typeface="Arial" pitchFamily="34" charset="0"/>
            </a:endParaRPr>
          </a:p>
        </p:txBody>
      </p:sp>
      <p:sp>
        <p:nvSpPr>
          <p:cNvPr id="114690" name="Rectangle 2"/>
          <p:cNvSpPr>
            <a:spLocks noChangeArrowheads="1"/>
          </p:cNvSpPr>
          <p:nvPr/>
        </p:nvSpPr>
        <p:spPr bwMode="auto">
          <a:xfrm>
            <a:off x="642910" y="784943"/>
            <a:ext cx="7929618" cy="600164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 – إذا كانت الدولة الساحلية تتمتع ببعض الحقوق على المنطقة الاقتصادية فإن هذه الحقوق جاءت على سبيل الحصر، ومن ثم فإن هذه المنطقة لا يمكن أن تخضع لولاية الدولة الساحلية كما هو الحال بالنسبة للبحر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ب – أن الأساس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يكمن وراءه استحداث المنطقة الاقتصادية الخالصة يتمثل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منح الدول الساحلية لبعض حقوق الاستغلال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الاقتصادى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يجب ألا تنال من الحقوق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تمارسها الدول الأخرى على هذه المنطقة باعتبارها جزء من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وبالتالى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فإن ما تتمتع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الدول الساحلية على هذه المنطقة لا يعدو أن يكون حقوق أفضلية</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ج – أن اتفاقية جنيف لعام 1958، عرفت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بأنها كل أجزاء البحار غير الداخلة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والمياه الداخلية، وبناء عليه فإن المنطقة الاقتصادية تعتبر جزءاً من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b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b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د – القول بأن الدول الساحلية تتمتع ببعض الحقوق المحددة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المنطقة الاقتصادية يجب ألا يؤثر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بأى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حال من الأحوال على طبيعة هذا الحيز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البحرى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كما هو الحال بالنسبة للامتداد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والذى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تتمتع فيه الدول الساحلية بحقوق معينة، ورغم هذا لم تتأثر طبيعة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المياة</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تعلوه باعتبارها جزء من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06" y="129859"/>
            <a:ext cx="8929718" cy="637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just" eaLnBrk="0" fontAlgn="base" hangingPunct="0">
              <a:spcBef>
                <a:spcPct val="0"/>
              </a:spcBef>
              <a:spcAft>
                <a:spcPct val="0"/>
              </a:spcAft>
            </a:pPr>
            <a:endParaRPr lang="en-US" sz="2400" dirty="0" smtClean="0">
              <a:latin typeface="Arial" pitchFamily="34" charset="0"/>
              <a:cs typeface="Arial" pitchFamily="34" charset="0"/>
            </a:endParaRPr>
          </a:p>
          <a:p>
            <a:pPr lvl="0" algn="just" eaLnBrk="0" fontAlgn="base" hangingPunct="0">
              <a:spcBef>
                <a:spcPct val="0"/>
              </a:spcBef>
              <a:spcAft>
                <a:spcPct val="0"/>
              </a:spcAft>
            </a:pPr>
            <a:r>
              <a:rPr lang="ar-SA" sz="2400" dirty="0" smtClean="0">
                <a:solidFill>
                  <a:srgbClr val="080808"/>
                </a:solidFill>
                <a:latin typeface="Calibri" pitchFamily="34" charset="0"/>
                <a:ea typeface="Times New Roman" pitchFamily="18" charset="0"/>
                <a:cs typeface="Arial" pitchFamily="34" charset="0"/>
              </a:rPr>
              <a:t>هـ - إذا كان مؤتمر الأمم المتحدة الثالث لقانون البحار والذي استحدث نظام المنطقة الاقتصادية، يقوم على أساس أن البحار "تراث مشترك للإنسانية"، وذلك بهدف تقليص سيطرة الدول على بعض المساحات البحرية قدر الإمكان، وجعلها </a:t>
            </a:r>
            <a:r>
              <a:rPr lang="ar-SA" sz="2400" dirty="0" err="1" smtClean="0">
                <a:solidFill>
                  <a:srgbClr val="080808"/>
                </a:solidFill>
                <a:latin typeface="Calibri" pitchFamily="34" charset="0"/>
                <a:ea typeface="Times New Roman" pitchFamily="18" charset="0"/>
                <a:cs typeface="Arial" pitchFamily="34" charset="0"/>
              </a:rPr>
              <a:t>فى</a:t>
            </a:r>
            <a:r>
              <a:rPr lang="ar-SA" sz="2400" dirty="0" smtClean="0">
                <a:solidFill>
                  <a:srgbClr val="080808"/>
                </a:solidFill>
                <a:latin typeface="Calibri" pitchFamily="34" charset="0"/>
                <a:ea typeface="Times New Roman" pitchFamily="18" charset="0"/>
                <a:cs typeface="Arial" pitchFamily="34" charset="0"/>
              </a:rPr>
              <a:t> صالح البشرية كلها، فإن ذلك يحتم اعتبار المنطقة الاقتصادية جزء من </a:t>
            </a:r>
            <a:r>
              <a:rPr lang="ar-SA" sz="2400" dirty="0" err="1" smtClean="0">
                <a:solidFill>
                  <a:srgbClr val="080808"/>
                </a:solidFill>
                <a:latin typeface="Calibri" pitchFamily="34" charset="0"/>
                <a:ea typeface="Times New Roman" pitchFamily="18" charset="0"/>
                <a:cs typeface="Arial" pitchFamily="34" charset="0"/>
              </a:rPr>
              <a:t>أعالى</a:t>
            </a:r>
            <a:r>
              <a:rPr lang="ar-SA" sz="2400" dirty="0" smtClean="0">
                <a:solidFill>
                  <a:srgbClr val="080808"/>
                </a:solidFill>
                <a:latin typeface="Calibri" pitchFamily="34" charset="0"/>
                <a:ea typeface="Times New Roman" pitchFamily="18" charset="0"/>
                <a:cs typeface="Arial" pitchFamily="34" charset="0"/>
              </a:rPr>
              <a:t> البحار حتى يتسنى لكل الدول الانتفاع </a:t>
            </a:r>
            <a:r>
              <a:rPr lang="ar-SA" sz="2400" dirty="0" err="1" smtClean="0">
                <a:solidFill>
                  <a:srgbClr val="080808"/>
                </a:solidFill>
                <a:latin typeface="Calibri" pitchFamily="34" charset="0"/>
                <a:ea typeface="Times New Roman" pitchFamily="18" charset="0"/>
                <a:cs typeface="Arial" pitchFamily="34" charset="0"/>
              </a:rPr>
              <a:t>بها</a:t>
            </a:r>
            <a:r>
              <a:rPr lang="ar-SA" sz="2400" dirty="0" smtClean="0">
                <a:solidFill>
                  <a:srgbClr val="080808"/>
                </a:solidFill>
                <a:latin typeface="Calibri" pitchFamily="34" charset="0"/>
                <a:ea typeface="Times New Roman" pitchFamily="18" charset="0"/>
                <a:cs typeface="Arial" pitchFamily="34" charset="0"/>
              </a:rPr>
              <a:t> والاستفادة من مواردها وعدم إخضاعها لولاية الدول الساحلية</a:t>
            </a:r>
            <a:r>
              <a:rPr lang="en-US" sz="2400" dirty="0" smtClean="0">
                <a:solidFill>
                  <a:srgbClr val="080808"/>
                </a:solidFill>
                <a:latin typeface="Calibri" pitchFamily="34" charset="0"/>
                <a:ea typeface="Times New Roman" pitchFamily="18" charset="0"/>
                <a:cs typeface="Arial" pitchFamily="34" charset="0"/>
              </a:rPr>
              <a:t>.</a:t>
            </a:r>
            <a:endParaRPr lang="en-US" sz="2400" dirty="0" smtClean="0">
              <a:latin typeface="Arial" pitchFamily="34" charset="0"/>
              <a:cs typeface="Arial" pitchFamily="34" charset="0"/>
            </a:endParaRPr>
          </a:p>
          <a:p>
            <a:pPr lvl="0" algn="just" eaLnBrk="0" fontAlgn="base" hangingPunct="0">
              <a:spcBef>
                <a:spcPct val="0"/>
              </a:spcBef>
              <a:spcAft>
                <a:spcPct val="0"/>
              </a:spcAft>
            </a:pPr>
            <a:r>
              <a:rPr lang="ar-SA" sz="2400" dirty="0" smtClean="0">
                <a:solidFill>
                  <a:srgbClr val="080808"/>
                </a:solidFill>
                <a:latin typeface="Calibri" pitchFamily="34" charset="0"/>
                <a:ea typeface="Times New Roman" pitchFamily="18" charset="0"/>
                <a:cs typeface="Arial" pitchFamily="34" charset="0"/>
              </a:rPr>
              <a:t>وبعد سرد هاتين الطائفتين من الحجج نستطيع أن نؤكد على أنه لما كانت الدول الساحلية لا تمارس سيادة كاملة وفعلية على المنطقة الاقتصادية وإنما تتمتع فقط بممارسة بعض الحقوق ذات الصبغة الاقتصادية، وغيرها من الحقوق الأخرى </a:t>
            </a:r>
            <a:r>
              <a:rPr lang="ar-SA" sz="2400" dirty="0" err="1" smtClean="0">
                <a:solidFill>
                  <a:srgbClr val="080808"/>
                </a:solidFill>
                <a:latin typeface="Calibri" pitchFamily="34" charset="0"/>
                <a:ea typeface="Times New Roman" pitchFamily="18" charset="0"/>
                <a:cs typeface="Arial" pitchFamily="34" charset="0"/>
              </a:rPr>
              <a:t>التى</a:t>
            </a:r>
            <a:r>
              <a:rPr lang="ar-SA" sz="2400" dirty="0" smtClean="0">
                <a:solidFill>
                  <a:srgbClr val="080808"/>
                </a:solidFill>
                <a:latin typeface="Calibri" pitchFamily="34" charset="0"/>
                <a:ea typeface="Times New Roman" pitchFamily="18" charset="0"/>
                <a:cs typeface="Arial" pitchFamily="34" charset="0"/>
              </a:rPr>
              <a:t> حددتها الاتفاقية، وأن الدول الأجنبية تتمتع </a:t>
            </a:r>
            <a:r>
              <a:rPr lang="ar-SA" sz="2400" dirty="0" err="1" smtClean="0">
                <a:solidFill>
                  <a:srgbClr val="080808"/>
                </a:solidFill>
                <a:latin typeface="Calibri" pitchFamily="34" charset="0"/>
                <a:ea typeface="Times New Roman" pitchFamily="18" charset="0"/>
                <a:cs typeface="Arial" pitchFamily="34" charset="0"/>
              </a:rPr>
              <a:t>هى</a:t>
            </a:r>
            <a:r>
              <a:rPr lang="ar-SA" sz="2400" dirty="0" smtClean="0">
                <a:solidFill>
                  <a:srgbClr val="080808"/>
                </a:solidFill>
                <a:latin typeface="Calibri" pitchFamily="34" charset="0"/>
                <a:ea typeface="Times New Roman" pitchFamily="18" charset="0"/>
                <a:cs typeface="Arial" pitchFamily="34" charset="0"/>
              </a:rPr>
              <a:t> الأخرى بمجموعة من الحقوق والحريات مثل حرية الملاحة وحرية الطيران وحرية وضع الكابلات وغيرها من الحقوق والحريات </a:t>
            </a:r>
            <a:r>
              <a:rPr lang="ar-SA" sz="2400" dirty="0" err="1" smtClean="0">
                <a:solidFill>
                  <a:srgbClr val="080808"/>
                </a:solidFill>
                <a:latin typeface="Calibri" pitchFamily="34" charset="0"/>
                <a:ea typeface="Times New Roman" pitchFamily="18" charset="0"/>
                <a:cs typeface="Arial" pitchFamily="34" charset="0"/>
              </a:rPr>
              <a:t>التى</a:t>
            </a:r>
            <a:r>
              <a:rPr lang="ar-SA" sz="2400" dirty="0" smtClean="0">
                <a:solidFill>
                  <a:srgbClr val="080808"/>
                </a:solidFill>
                <a:latin typeface="Calibri" pitchFamily="34" charset="0"/>
                <a:ea typeface="Times New Roman" pitchFamily="18" charset="0"/>
                <a:cs typeface="Arial" pitchFamily="34" charset="0"/>
              </a:rPr>
              <a:t> حددتها الاتفاقية وجعلتها تتشابه – </a:t>
            </a:r>
            <a:r>
              <a:rPr lang="ar-SA" sz="2400" dirty="0" err="1" smtClean="0">
                <a:solidFill>
                  <a:srgbClr val="080808"/>
                </a:solidFill>
                <a:latin typeface="Calibri" pitchFamily="34" charset="0"/>
                <a:ea typeface="Times New Roman" pitchFamily="18" charset="0"/>
                <a:cs typeface="Arial" pitchFamily="34" charset="0"/>
              </a:rPr>
              <a:t>فى</a:t>
            </a:r>
            <a:r>
              <a:rPr lang="ar-SA" sz="2400" dirty="0" smtClean="0">
                <a:solidFill>
                  <a:srgbClr val="080808"/>
                </a:solidFill>
                <a:latin typeface="Calibri" pitchFamily="34" charset="0"/>
                <a:ea typeface="Times New Roman" pitchFamily="18" charset="0"/>
                <a:cs typeface="Arial" pitchFamily="34" charset="0"/>
              </a:rPr>
              <a:t> هذه الحدود – مع </a:t>
            </a:r>
            <a:r>
              <a:rPr lang="ar-SA" sz="2400" dirty="0" err="1" smtClean="0">
                <a:solidFill>
                  <a:srgbClr val="080808"/>
                </a:solidFill>
                <a:latin typeface="Calibri" pitchFamily="34" charset="0"/>
                <a:ea typeface="Times New Roman" pitchFamily="18" charset="0"/>
                <a:cs typeface="Arial" pitchFamily="34" charset="0"/>
              </a:rPr>
              <a:t>أعالى</a:t>
            </a:r>
            <a:r>
              <a:rPr lang="ar-SA" sz="2400" dirty="0" smtClean="0">
                <a:solidFill>
                  <a:srgbClr val="080808"/>
                </a:solidFill>
                <a:latin typeface="Calibri" pitchFamily="34" charset="0"/>
                <a:ea typeface="Times New Roman" pitchFamily="18" charset="0"/>
                <a:cs typeface="Arial" pitchFamily="34" charset="0"/>
              </a:rPr>
              <a:t> البحار، فإن المنطقة الاقتصادية الخالصة لا يمكن اعتبارها جزء من البحر </a:t>
            </a:r>
            <a:r>
              <a:rPr lang="ar-SA" sz="2400" dirty="0" err="1" smtClean="0">
                <a:solidFill>
                  <a:srgbClr val="080808"/>
                </a:solidFill>
                <a:latin typeface="Calibri" pitchFamily="34" charset="0"/>
                <a:ea typeface="Times New Roman" pitchFamily="18" charset="0"/>
                <a:cs typeface="Arial" pitchFamily="34" charset="0"/>
              </a:rPr>
              <a:t>الإقليمى</a:t>
            </a:r>
            <a:r>
              <a:rPr lang="ar-SA" sz="2400" dirty="0" smtClean="0">
                <a:solidFill>
                  <a:srgbClr val="080808"/>
                </a:solidFill>
                <a:latin typeface="Calibri" pitchFamily="34" charset="0"/>
                <a:ea typeface="Times New Roman" pitchFamily="18" charset="0"/>
                <a:cs typeface="Arial" pitchFamily="34" charset="0"/>
              </a:rPr>
              <a:t> يخضع لولاية الدولة الشاطئية، ولا يمكن اعتبارها – كذلك- جزء من </a:t>
            </a:r>
            <a:r>
              <a:rPr lang="ar-SA" sz="2400" dirty="0" err="1" smtClean="0">
                <a:solidFill>
                  <a:srgbClr val="080808"/>
                </a:solidFill>
                <a:latin typeface="Calibri" pitchFamily="34" charset="0"/>
                <a:ea typeface="Times New Roman" pitchFamily="18" charset="0"/>
                <a:cs typeface="Arial" pitchFamily="34" charset="0"/>
              </a:rPr>
              <a:t>أعالى</a:t>
            </a:r>
            <a:r>
              <a:rPr lang="ar-SA" sz="2400" dirty="0" smtClean="0">
                <a:solidFill>
                  <a:srgbClr val="080808"/>
                </a:solidFill>
                <a:latin typeface="Calibri" pitchFamily="34" charset="0"/>
                <a:ea typeface="Times New Roman" pitchFamily="18" charset="0"/>
                <a:cs typeface="Arial" pitchFamily="34" charset="0"/>
              </a:rPr>
              <a:t> البحار، بل </a:t>
            </a:r>
            <a:r>
              <a:rPr lang="ar-SA" sz="2400" dirty="0" err="1" smtClean="0">
                <a:solidFill>
                  <a:srgbClr val="080808"/>
                </a:solidFill>
                <a:latin typeface="Calibri" pitchFamily="34" charset="0"/>
                <a:ea typeface="Times New Roman" pitchFamily="18" charset="0"/>
                <a:cs typeface="Arial" pitchFamily="34" charset="0"/>
              </a:rPr>
              <a:t>هى</a:t>
            </a:r>
            <a:r>
              <a:rPr lang="ar-SA" sz="2400" dirty="0" smtClean="0">
                <a:solidFill>
                  <a:srgbClr val="080808"/>
                </a:solidFill>
                <a:latin typeface="Calibri" pitchFamily="34" charset="0"/>
                <a:ea typeface="Times New Roman" pitchFamily="18" charset="0"/>
                <a:cs typeface="Arial" pitchFamily="34" charset="0"/>
              </a:rPr>
              <a:t> منطقة بحرية لها طبيعة قانونية خاصة </a:t>
            </a:r>
            <a:r>
              <a:rPr lang="ar-SA" sz="2400" dirty="0" err="1" smtClean="0">
                <a:solidFill>
                  <a:srgbClr val="080808"/>
                </a:solidFill>
                <a:latin typeface="Calibri" pitchFamily="34" charset="0"/>
                <a:ea typeface="Times New Roman" pitchFamily="18" charset="0"/>
                <a:cs typeface="Arial" pitchFamily="34" charset="0"/>
              </a:rPr>
              <a:t>بها</a:t>
            </a:r>
            <a:r>
              <a:rPr lang="ar-SA" sz="2400" dirty="0" smtClean="0">
                <a:solidFill>
                  <a:srgbClr val="080808"/>
                </a:solidFill>
                <a:latin typeface="Calibri" pitchFamily="34" charset="0"/>
                <a:ea typeface="Times New Roman" pitchFamily="18" charset="0"/>
                <a:cs typeface="Arial" pitchFamily="34" charset="0"/>
              </a:rPr>
              <a:t> تختلف عن الطبيعة القانونية الخاصة بالبحر </a:t>
            </a:r>
            <a:r>
              <a:rPr lang="ar-SA" sz="2400" dirty="0" err="1" smtClean="0">
                <a:solidFill>
                  <a:srgbClr val="080808"/>
                </a:solidFill>
                <a:latin typeface="Calibri" pitchFamily="34" charset="0"/>
                <a:ea typeface="Times New Roman" pitchFamily="18" charset="0"/>
                <a:cs typeface="Arial" pitchFamily="34" charset="0"/>
              </a:rPr>
              <a:t>الإقليمى</a:t>
            </a:r>
            <a:r>
              <a:rPr lang="ar-SA" sz="2400" dirty="0" smtClean="0">
                <a:solidFill>
                  <a:srgbClr val="080808"/>
                </a:solidFill>
                <a:latin typeface="Calibri" pitchFamily="34" charset="0"/>
                <a:ea typeface="Times New Roman" pitchFamily="18" charset="0"/>
                <a:cs typeface="Arial" pitchFamily="34" charset="0"/>
              </a:rPr>
              <a:t> الخاضع للسيادة الكاملة للدولة الساحلية، وتختلف كذلك عن الطبيعة القانونية </a:t>
            </a:r>
            <a:r>
              <a:rPr lang="ar-SA" sz="2400" dirty="0" err="1" smtClean="0">
                <a:solidFill>
                  <a:srgbClr val="080808"/>
                </a:solidFill>
                <a:latin typeface="Calibri" pitchFamily="34" charset="0"/>
                <a:ea typeface="Times New Roman" pitchFamily="18" charset="0"/>
                <a:cs typeface="Arial" pitchFamily="34" charset="0"/>
              </a:rPr>
              <a:t>لأعالى</a:t>
            </a:r>
            <a:r>
              <a:rPr lang="ar-SA" sz="2400" dirty="0" smtClean="0">
                <a:solidFill>
                  <a:srgbClr val="080808"/>
                </a:solidFill>
                <a:latin typeface="Calibri" pitchFamily="34" charset="0"/>
                <a:ea typeface="Times New Roman" pitchFamily="18" charset="0"/>
                <a:cs typeface="Arial" pitchFamily="34" charset="0"/>
              </a:rPr>
              <a:t> البحار </a:t>
            </a:r>
            <a:r>
              <a:rPr lang="ar-SA" sz="2400" dirty="0" err="1" smtClean="0">
                <a:solidFill>
                  <a:srgbClr val="080808"/>
                </a:solidFill>
                <a:latin typeface="Calibri" pitchFamily="34" charset="0"/>
                <a:ea typeface="Times New Roman" pitchFamily="18" charset="0"/>
                <a:cs typeface="Arial" pitchFamily="34" charset="0"/>
              </a:rPr>
              <a:t>التى</a:t>
            </a:r>
            <a:r>
              <a:rPr lang="ar-SA" sz="2400" dirty="0" smtClean="0">
                <a:solidFill>
                  <a:srgbClr val="080808"/>
                </a:solidFill>
                <a:latin typeface="Calibri" pitchFamily="34" charset="0"/>
                <a:ea typeface="Times New Roman" pitchFamily="18" charset="0"/>
                <a:cs typeface="Arial" pitchFamily="34" charset="0"/>
              </a:rPr>
              <a:t> لا تخضع لسيادة أية دولة، بل </a:t>
            </a:r>
            <a:r>
              <a:rPr lang="ar-SA" sz="2400" dirty="0" err="1" smtClean="0">
                <a:solidFill>
                  <a:srgbClr val="080808"/>
                </a:solidFill>
                <a:latin typeface="Calibri" pitchFamily="34" charset="0"/>
                <a:ea typeface="Times New Roman" pitchFamily="18" charset="0"/>
                <a:cs typeface="Arial" pitchFamily="34" charset="0"/>
              </a:rPr>
              <a:t>هى</a:t>
            </a:r>
            <a:r>
              <a:rPr lang="ar-SA" sz="2400" dirty="0" smtClean="0">
                <a:solidFill>
                  <a:srgbClr val="080808"/>
                </a:solidFill>
                <a:latin typeface="Calibri" pitchFamily="34" charset="0"/>
                <a:ea typeface="Times New Roman" pitchFamily="18" charset="0"/>
                <a:cs typeface="Arial" pitchFamily="34" charset="0"/>
              </a:rPr>
              <a:t> مفتوحة لكل الدول الساحلية أو غير الساحلية</a:t>
            </a:r>
            <a:r>
              <a:rPr lang="en-US" sz="2400" b="1" dirty="0" smtClean="0">
                <a:solidFill>
                  <a:srgbClr val="080808"/>
                </a:solidFill>
                <a:latin typeface="Calibri" pitchFamily="34" charset="0"/>
                <a:ea typeface="Times New Roman" pitchFamily="18" charset="0"/>
                <a:cs typeface="Arial" pitchFamily="34" charset="0"/>
              </a:rPr>
              <a:t>.</a:t>
            </a:r>
            <a:endParaRPr lang="en-US" sz="2400" dirty="0" smtClean="0">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
          <p:cNvSpPr>
            <a:spLocks noChangeArrowheads="1"/>
          </p:cNvSpPr>
          <p:nvPr/>
        </p:nvSpPr>
        <p:spPr bwMode="auto">
          <a:xfrm>
            <a:off x="71406" y="46279"/>
            <a:ext cx="8929718" cy="63094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حقوق الدول وواجباتها </a:t>
            </a:r>
            <a:r>
              <a:rPr kumimoji="0" lang="ar-SA" sz="28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فى</a:t>
            </a:r>
            <a:r>
              <a:rPr kumimoji="0" lang="ar-SA"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المنطقة الاقتصادية الخالصة</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حددت اتفاقية 1982 مجموعة من الحقوق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تتمتع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بها</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الدول الساحلية وغير الساحلية على المنطقة الاقتصادية الخالصة، كما ألقت على عاتق هذه الدول مجموعة من الواجبات والالتزامات على التفصيل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التالى</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أولاً : حقوق الدول الساحلية</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حددت المادة 56 من الاتفاقية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فقرتها الأولى مجموعة الحقوق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تتمتع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بها</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الدول الساحلية على المنطقة الاقتصادية الخالصة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والتى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يمكن إجمالها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endParaRPr kumimoji="0" lang="ar-IQ"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endParaRPr>
          </a:p>
          <a:p>
            <a:pPr lvl="0" algn="just" fontAlgn="base">
              <a:spcBef>
                <a:spcPct val="0"/>
              </a:spcBef>
              <a:spcAft>
                <a:spcPct val="0"/>
              </a:spcAft>
              <a:tabLst>
                <a:tab pos="1139825" algn="l"/>
              </a:tabLst>
            </a:pPr>
            <a:endParaRPr lang="en-US" sz="1200" dirty="0" smtClean="0">
              <a:latin typeface="Arial" pitchFamily="34" charset="0"/>
              <a:cs typeface="Arial" pitchFamily="34" charset="0"/>
            </a:endParaRPr>
          </a:p>
          <a:p>
            <a:pPr lvl="0" algn="just" eaLnBrk="0" fontAlgn="base" hangingPunct="0">
              <a:spcBef>
                <a:spcPct val="0"/>
              </a:spcBef>
              <a:spcAft>
                <a:spcPct val="0"/>
              </a:spcAft>
              <a:tabLst>
                <a:tab pos="1139825" algn="l"/>
              </a:tabLst>
            </a:pPr>
            <a:r>
              <a:rPr lang="ar-SA" sz="2800" b="1" dirty="0" smtClean="0">
                <a:latin typeface="Calibri" pitchFamily="34" charset="0"/>
                <a:ea typeface="Times New Roman" pitchFamily="18" charset="0"/>
                <a:cs typeface="Arial" pitchFamily="34" charset="0"/>
              </a:rPr>
              <a:t>1-الحقوق السيادية المتعلقة باستكشاف الموارد الطبيعية الحية وغير الحية</a:t>
            </a:r>
            <a:r>
              <a:rPr lang="en-US" sz="2800" b="1" dirty="0" smtClean="0">
                <a:latin typeface="Calibri" pitchFamily="34" charset="0"/>
                <a:ea typeface="Times New Roman" pitchFamily="18" charset="0"/>
                <a:cs typeface="Arial" pitchFamily="34" charset="0"/>
              </a:rPr>
              <a:t> : 	</a:t>
            </a:r>
            <a:r>
              <a:rPr lang="ar-SA" sz="2800" dirty="0" smtClean="0">
                <a:solidFill>
                  <a:srgbClr val="080808"/>
                </a:solidFill>
                <a:latin typeface="Calibri" pitchFamily="34" charset="0"/>
                <a:ea typeface="Times New Roman" pitchFamily="18" charset="0"/>
                <a:cs typeface="Arial" pitchFamily="34" charset="0"/>
              </a:rPr>
              <a:t>حيث تتمتع الدولة الساحلية </a:t>
            </a:r>
            <a:r>
              <a:rPr lang="ar-SA" sz="2800" dirty="0" err="1" smtClean="0">
                <a:solidFill>
                  <a:srgbClr val="080808"/>
                </a:solidFill>
                <a:latin typeface="Calibri" pitchFamily="34" charset="0"/>
                <a:ea typeface="Times New Roman" pitchFamily="18" charset="0"/>
                <a:cs typeface="Arial" pitchFamily="34" charset="0"/>
              </a:rPr>
              <a:t>فى</a:t>
            </a:r>
            <a:r>
              <a:rPr lang="ar-SA" sz="2800" dirty="0" smtClean="0">
                <a:solidFill>
                  <a:srgbClr val="080808"/>
                </a:solidFill>
                <a:latin typeface="Calibri" pitchFamily="34" charset="0"/>
                <a:ea typeface="Times New Roman" pitchFamily="18" charset="0"/>
                <a:cs typeface="Arial" pitchFamily="34" charset="0"/>
              </a:rPr>
              <a:t> المنطقة الاقتصادية بحقوق سيادية كاملة بخصوص استكشاف واستغلال كل الموارد الحية الموجودة </a:t>
            </a:r>
            <a:r>
              <a:rPr lang="ar-SA" sz="2800" dirty="0" err="1" smtClean="0">
                <a:solidFill>
                  <a:srgbClr val="080808"/>
                </a:solidFill>
                <a:latin typeface="Calibri" pitchFamily="34" charset="0"/>
                <a:ea typeface="Times New Roman" pitchFamily="18" charset="0"/>
                <a:cs typeface="Arial" pitchFamily="34" charset="0"/>
              </a:rPr>
              <a:t>فى</a:t>
            </a:r>
            <a:r>
              <a:rPr lang="ar-SA" sz="2800" dirty="0" smtClean="0">
                <a:solidFill>
                  <a:srgbClr val="080808"/>
                </a:solidFill>
                <a:latin typeface="Calibri" pitchFamily="34" charset="0"/>
                <a:ea typeface="Times New Roman" pitchFamily="18" charset="0"/>
                <a:cs typeface="Arial" pitchFamily="34" charset="0"/>
              </a:rPr>
              <a:t> هذه المنطقة حيوانية كانت أم نباتية، وتشمل الموارد الحيوانية الأسماك بكافة أنواعها وكذلك الحيوانات الثديية، أما الموارد النباتية فتشمل كل النباتات والأعشاب البحرية بمختلف أنواعها.</a:t>
            </a:r>
            <a:endParaRPr lang="ar-SA" sz="3600" dirty="0" smtClean="0">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2844" y="84118"/>
            <a:ext cx="8858280" cy="637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ar-SA" sz="2400" dirty="0" smtClean="0"/>
              <a:t>وقد تضمنت المادة 61 من الاتفاقية بعض المعايير والضمانات </a:t>
            </a:r>
            <a:r>
              <a:rPr lang="ar-SA" sz="2400" dirty="0" err="1" smtClean="0"/>
              <a:t>التى</a:t>
            </a:r>
            <a:r>
              <a:rPr lang="ar-SA" sz="2400" dirty="0" smtClean="0"/>
              <a:t> يجب أن تلتزم </a:t>
            </a:r>
            <a:r>
              <a:rPr lang="ar-SA" sz="2400" dirty="0" err="1" smtClean="0"/>
              <a:t>بها</a:t>
            </a:r>
            <a:r>
              <a:rPr lang="ar-SA" sz="2400" dirty="0" smtClean="0"/>
              <a:t> الدولة الساحلية بهدف الحفاظ على الموارد الحية وإدارتها والانتفاع </a:t>
            </a:r>
            <a:r>
              <a:rPr lang="ar-SA" sz="2400" dirty="0" err="1" smtClean="0"/>
              <a:t>بها</a:t>
            </a:r>
            <a:r>
              <a:rPr lang="en-US" sz="2400" dirty="0" smtClean="0"/>
              <a:t>. </a:t>
            </a:r>
            <a:r>
              <a:rPr lang="ar-SA" sz="2400" dirty="0" smtClean="0"/>
              <a:t>كذلك تتمتع الدول الساحلية بحقوق انفرادية مانعة لاستكشاف واستغلال الموارد غير الحية المعدنية وغير المعدنية الموجودة </a:t>
            </a:r>
            <a:r>
              <a:rPr lang="ar-SA" sz="2400" dirty="0" err="1" smtClean="0"/>
              <a:t>فى</a:t>
            </a:r>
            <a:r>
              <a:rPr lang="ar-SA" sz="2400" dirty="0" smtClean="0"/>
              <a:t> المنطقة الاقتصادية الخالصة</a:t>
            </a:r>
            <a:r>
              <a:rPr lang="en-US" sz="2400" dirty="0" smtClean="0"/>
              <a:t>. </a:t>
            </a:r>
            <a:r>
              <a:rPr lang="ar-SA" sz="2400" dirty="0" smtClean="0"/>
              <a:t>ويعنى الاستكشاف بالنسبة للموارد غير الحية، حق الدولة الساحلية </a:t>
            </a:r>
            <a:r>
              <a:rPr lang="ar-SA" sz="2400" dirty="0" err="1" smtClean="0"/>
              <a:t>فى</a:t>
            </a:r>
            <a:r>
              <a:rPr lang="ar-SA" sz="2400" dirty="0" smtClean="0"/>
              <a:t> إجراء مسح شامل للمنطقة الاقتصادية أو لبعض مناطقها، وما يستتبع ذلك من تصميم وبناء معدات التعدين والتجهيز، كما يدخل </a:t>
            </a:r>
            <a:r>
              <a:rPr lang="ar-SA" sz="2400" dirty="0" err="1" smtClean="0"/>
              <a:t>فى</a:t>
            </a:r>
            <a:r>
              <a:rPr lang="ar-SA" sz="2400" dirty="0" smtClean="0"/>
              <a:t> مراحل الاستكشاف ما قد يكون ضرورياً من أعمال الحفر والجرف وأخذ العينات الجوفية والتنقيب، كما يشمل كذلك تحليل وإذابة المعادن وغير ذلك من الأعمال التي </a:t>
            </a:r>
            <a:r>
              <a:rPr lang="ar-SA" sz="2400" dirty="0" err="1" smtClean="0"/>
              <a:t>يستلزمها</a:t>
            </a:r>
            <a:r>
              <a:rPr lang="ar-SA" sz="2400" dirty="0" smtClean="0"/>
              <a:t> استكشاف الثروات المعدنية، سواء قامت بذلك الدولة الساحلية مباشرة أو بواسطة مواطنيها أو بواسطة دولاً أجنبية ،وقد تساءل البعض عن الأشياء الأثرية والتاريخية </a:t>
            </a:r>
            <a:r>
              <a:rPr lang="ar-SA" sz="2400" dirty="0" err="1" smtClean="0"/>
              <a:t>التى</a:t>
            </a:r>
            <a:r>
              <a:rPr lang="ar-SA" sz="2400" dirty="0" smtClean="0"/>
              <a:t> يمكن اكتشافها </a:t>
            </a:r>
            <a:r>
              <a:rPr lang="ar-SA" sz="2400" dirty="0" err="1" smtClean="0"/>
              <a:t>فى</a:t>
            </a:r>
            <a:r>
              <a:rPr lang="ar-SA" sz="2400" dirty="0" smtClean="0"/>
              <a:t> قاع المنطقة الاقتصادية أو </a:t>
            </a:r>
            <a:r>
              <a:rPr lang="ar-SA" sz="2400" dirty="0" err="1" smtClean="0"/>
              <a:t>فى</a:t>
            </a:r>
            <a:r>
              <a:rPr lang="ar-SA" sz="2400" dirty="0" smtClean="0"/>
              <a:t> باطن تربتها، ومدى ما للدولة الساحلية من حقوق سيادية على هذه الأشياء باعتبارها من بين الثروات غير الحية. حيث ذهب فريق إلى اعتبارها مثل الأشياء </a:t>
            </a:r>
            <a:r>
              <a:rPr lang="ar-SA" sz="2400" dirty="0" err="1" smtClean="0"/>
              <a:t>التى</a:t>
            </a:r>
            <a:r>
              <a:rPr lang="ar-SA" sz="2400" dirty="0" smtClean="0"/>
              <a:t> يعثر عليها </a:t>
            </a:r>
            <a:r>
              <a:rPr lang="ar-SA" sz="2400" dirty="0" err="1" smtClean="0"/>
              <a:t>فى</a:t>
            </a:r>
            <a:r>
              <a:rPr lang="ar-SA" sz="2400" dirty="0" smtClean="0"/>
              <a:t> منطقة قاع البحار والمحيطات خارج حدود الولاية الإقليمية للدول (المنطقة) طبقاً لنص المادة (149) من الاتفاقية </a:t>
            </a:r>
            <a:r>
              <a:rPr lang="ar-SA" sz="2400" dirty="0" err="1" smtClean="0"/>
              <a:t>والتى</a:t>
            </a:r>
            <a:r>
              <a:rPr lang="ar-SA" sz="2400" dirty="0" smtClean="0"/>
              <a:t> نصت على أن: "تحفظ جميع الأشياء ذات الطابع </a:t>
            </a:r>
            <a:r>
              <a:rPr lang="ar-SA" sz="2400" dirty="0" err="1" smtClean="0"/>
              <a:t>الأثرى</a:t>
            </a:r>
            <a:r>
              <a:rPr lang="ar-SA" sz="2400" dirty="0" smtClean="0"/>
              <a:t> أو </a:t>
            </a:r>
            <a:r>
              <a:rPr lang="ar-SA" sz="2400" dirty="0" err="1" smtClean="0"/>
              <a:t>التاريخى</a:t>
            </a:r>
            <a:r>
              <a:rPr lang="ar-SA" sz="2400" dirty="0" smtClean="0"/>
              <a:t> </a:t>
            </a:r>
            <a:r>
              <a:rPr lang="ar-SA" sz="2400" dirty="0" err="1" smtClean="0"/>
              <a:t>التى</a:t>
            </a:r>
            <a:r>
              <a:rPr lang="ar-SA" sz="2400" dirty="0" smtClean="0"/>
              <a:t> يعثر عليها </a:t>
            </a:r>
            <a:r>
              <a:rPr lang="ar-SA" sz="2400" dirty="0" err="1" smtClean="0"/>
              <a:t>فى</a:t>
            </a:r>
            <a:r>
              <a:rPr lang="ar-SA" sz="2400" dirty="0" smtClean="0"/>
              <a:t> المنطقة أو يجرى التصرف فيها لصالح الإنسانية جمعاء، مع </a:t>
            </a:r>
            <a:r>
              <a:rPr lang="ar-SA" sz="2400" dirty="0" err="1" smtClean="0"/>
              <a:t>إيلاء</a:t>
            </a:r>
            <a:r>
              <a:rPr lang="ar-SA" sz="2400" dirty="0" smtClean="0"/>
              <a:t> اعتبار خاص للحقوق التفضيلية لدولة أو بلد المنشأ أو لدولة المنشأ </a:t>
            </a:r>
            <a:r>
              <a:rPr lang="ar-SA" sz="2400" dirty="0" err="1" smtClean="0"/>
              <a:t>الثقافى</a:t>
            </a:r>
            <a:r>
              <a:rPr lang="ar-SA" sz="2400" dirty="0" smtClean="0"/>
              <a:t> أو لدولة </a:t>
            </a:r>
            <a:endParaRPr lang="ar-IQ" sz="2400" dirty="0"/>
          </a:p>
        </p:txBody>
      </p:sp>
    </p:spTree>
  </p:cSld>
  <p:clrMapOvr>
    <a:masterClrMapping/>
  </p:clrMapOvr>
  <p:transition spd="slow">
    <p:newsflash/>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
          <p:cNvSpPr>
            <a:spLocks noChangeArrowheads="1"/>
          </p:cNvSpPr>
          <p:nvPr/>
        </p:nvSpPr>
        <p:spPr bwMode="auto">
          <a:xfrm>
            <a:off x="71438" y="14372"/>
            <a:ext cx="8929718" cy="698652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المنشأ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التاريخى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أو الأثري</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وإن كنا نرى أن الراجح هو إعطاء الدولة الساحلية حقوق سيادية على الأشياء الأثرية أو التاريخية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يتم اكتشافها أو العثور عليها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المنطقة الاقتصادية، باعتبار أن الدولة الساحلية تتمتع على المنطقة الاقتصادية بحقوق سيادية كاملة بخصوص استكشاف واستغلال كل الموارد الحية وغير الحية الموجودة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المنطقة الاقتصادية، وبناءً عليه تكون كل الأشياء الأثرية والتاريخية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يتم اكتشافها أو العثور عليها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هذه المنطقة من حق الدولة الساحلية دون سواها ،وتجدر الإشارة إلى أن حق الدولة الساحلية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استكشاف الموارد الطبيعية الحية وغير الحية هو حق سيادي بمعنى أن للدولة الساحلية سيادة كاملة على الموارد الحية وغير الحية الموجودة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مياه المنطقة الاقتصادية وفى قاع البحر وباطن أرضه من حيث استكشاف هذه الموارد واستغلالها، وحفظها وإدارتها، وكذلك فيما يتعلق بالأنشطة الأخرى للاستكشاف والاستغلال الاقتصاديين لهذه المنطقة كتوليد الطاقة من المياه والتيارات والرياح. ويترتب على ذلك أن استفادة الدول الأجنبية من موارد المنطقة الاقتصادية يجب أن يكون محكوماً بما تضعه الدولة الساحلية من قوانين ونظم لتنظيم كيفية الاستغلال الاقتصادي لمنطقتها الاقتصادية الخالصة</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71406" y="142852"/>
            <a:ext cx="8929718" cy="624786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2-إقامة واستعمال الجزر الاصطناعية والمنشآت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يكون للدولة الساحلية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هذا الخصوص الولاية الكاملة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إنشاء واستغلال واستخدام وإدارة هذه المنشآت، كذلك الولاية المتعلقة بإصدار القوانين والأنظمة الجمركية والضريبية والصحية وقوانين وأنظمة السلامة والهجرة</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وطبقا لنص المادة 60 من الاتفاقية يكون على الدولة الساحلية وهى بصدد ممارستها لحق الولاية هذا أن تراعى ما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يلى</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en-US"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تقديم الإخطار الواجب عن إقامة هذه الجزر الاصطناعية أو المنشآت أو التركيبات كما يجب الاحتفاظ بوسائل دائمة للتنبيه إلى وجودها</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أنه يجوز للدولة الساحلية، إذا اقتضت الضرورة ذلك، أن تقيم حول هذه المنشآت مناطق سلامة معقولة، لها أن تتخذ فيها التدابير المناسبة لضمان سلامة الملاحة وسلامة الجزر الاصطناعية والمنشآت والتركيبات</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أن للدولة الساحلية أن تحدد اتساع مناطق السلامة، مع الوضع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الاعتبار المعايير الدولية المعمول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بها</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ولا تتجاوز هذه المناطق مسافة 500 متر حول هذه المنشآت إلا إذا أجازت ذلك المعايير الدولية المقبولة عموماً أو أوصت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المنظمة الدولية المختصة، ويجب أن يعطى الإشعار الواجب عن مدى مناطق السلامة هذه</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أن على جميع السفن أن تحترم مناطق السلامة المحددة، وأن تطبق المعايير المقبولة عموماً فيما يتعلق بالملاحة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جوار هذه المنشآت</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 typeface="Arial" pitchFamily="34" charset="0"/>
              <a:buChar char="•"/>
              <a:tabLst>
                <a:tab pos="1139825" algn="l"/>
              </a:tabLst>
            </a:pP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أنه لا يجوز للدولة الساحلية أن تقيم الجزر الاصطناعية والمنشآت والتركيبات ومناطق السلامة حولها، إذا ترتب على ذلك إعاقة استخدام الممرات البحرية المعترف بأنها جوهرية للملاحة الدولية</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ar-IQ"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endParaRPr>
          </a:p>
          <a:p>
            <a:pPr algn="justLow" eaLnBrk="0" fontAlgn="base" hangingPunct="0">
              <a:spcBef>
                <a:spcPct val="0"/>
              </a:spcBef>
              <a:spcAft>
                <a:spcPct val="0"/>
              </a:spcAft>
              <a:tabLst>
                <a:tab pos="1139825" algn="l"/>
              </a:tabLst>
            </a:pPr>
            <a:r>
              <a:rPr lang="en-US" sz="2000" dirty="0" smtClean="0"/>
              <a:t> </a:t>
            </a:r>
            <a:r>
              <a:rPr lang="ar-SA" sz="2000" dirty="0" smtClean="0"/>
              <a:t>أنه لا يكون للجزر الاصطناعية والمنشآت والتركيبات وضع الجزر الطبيعية ولا يكون لها بحر </a:t>
            </a:r>
            <a:r>
              <a:rPr lang="ar-SA" sz="2000" dirty="0" err="1" smtClean="0"/>
              <a:t>إقليمى</a:t>
            </a:r>
            <a:r>
              <a:rPr lang="ar-SA" sz="2000" dirty="0" smtClean="0"/>
              <a:t> خاص </a:t>
            </a:r>
            <a:r>
              <a:rPr lang="ar-SA" sz="2000" dirty="0" err="1" smtClean="0"/>
              <a:t>بها</a:t>
            </a:r>
            <a:r>
              <a:rPr lang="ar-SA" sz="2000" dirty="0" smtClean="0"/>
              <a:t>، كما لا يكون لوجودها </a:t>
            </a:r>
            <a:r>
              <a:rPr lang="ar-SA" sz="2000" dirty="0" err="1" smtClean="0"/>
              <a:t>أى</a:t>
            </a:r>
            <a:r>
              <a:rPr lang="ar-SA" sz="2000" dirty="0" smtClean="0"/>
              <a:t> تأثير على تعيين حدود البحر </a:t>
            </a:r>
            <a:r>
              <a:rPr lang="ar-SA" sz="2000" dirty="0" err="1" smtClean="0"/>
              <a:t>الإقليمى</a:t>
            </a:r>
            <a:r>
              <a:rPr lang="ar-SA" sz="2000" dirty="0" smtClean="0"/>
              <a:t> أو المنطقة الاقتصادية الخالصة أو الجرف القاري.</a:t>
            </a:r>
            <a:endParaRPr lang="en-US" sz="2000" dirty="0" smtClean="0"/>
          </a:p>
          <a:p>
            <a:pPr marL="0" marR="0" lvl="0" indent="0" algn="justLow" defTabSz="914400" rtl="1" eaLnBrk="0" fontAlgn="base" latinLnBrk="0" hangingPunct="0">
              <a:lnSpc>
                <a:spcPct val="100000"/>
              </a:lnSpc>
              <a:spcBef>
                <a:spcPct val="0"/>
              </a:spcBef>
              <a:spcAft>
                <a:spcPct val="0"/>
              </a:spcAft>
              <a:buClrTx/>
              <a:buSzTx/>
              <a:tabLst>
                <a:tab pos="1139825"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ChangeArrowheads="1"/>
          </p:cNvSpPr>
          <p:nvPr/>
        </p:nvSpPr>
        <p:spPr bwMode="auto">
          <a:xfrm>
            <a:off x="428596" y="214290"/>
            <a:ext cx="8215338" cy="563231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 ولاية البحث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العلمى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البحرى</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حيث تكون للدولة الساحلية ولاية على كل ما يتعلق بأمور البحث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العلمى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المنطقة الاقتصادية الخالصة، من حيث إجراءات تنظيمه والترخيص بإجرائه والقيام بالرقابة والإشراف اللازمين لتوجيهه نحو تحقيق مصالحها الخاصة، وتكون ولاية الدولة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هذا الخصوص محكومة بنصوص الاتفاقية ذات الصلة، ومن ثم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فهى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تكون محكومة بنص المادة 246 من اتفاقية 1982، والمتعلقة بضوابط البحث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العلمى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كل من المنطقة الاقتصادية والجرف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نذكر منها</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 – أن للدولة الساحلية، وهى تمارس ولايتها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هذا الإطار، الحق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تنظيم البحث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العلمى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البحرى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مناطقها الاقتصادية الخالصة والترخيص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وإجرائه وفقاً للأحكام ذات الصلة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الاتفاقية</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ب – يتم إجراء البحث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العلمى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المنطقة الاقتصادية الخالصة بموافقة الدولة الساحلية</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b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b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ج – تمنح الدولة الساحلية،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الظروف العادية، موافقتها على مشاريع البحث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العلمى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البحرى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تقوم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بها</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دولاً أخرى أو منظمات دولية متخصصة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مناطقها الاقتصادية الخالصة وفقاً لهذه الاتفاقية للأغراض السلمية وحدها ومن أجل زيادة المعرفة العلمية بالبيئة البحرية لمنفعة الإنسانية جمعاء. ولهذا يكون على الدولة الساحلية أن تضع من القواعد والإجراءات ما يضمن عدم تأخير هذه الموافقة أو رفضها بصورة غير معقولة. وتجدر الإشارة إلى أن الظروف العادية هذه قد تكون قائمة رغم وجود علاقات دبلوماسية بين الدولة الساحلية والدولة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تقوم بإجراء البحث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العلمى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البحري</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د – يجوز للدولة الساحلية عند ممارستها لصلاحياتها التقديرية أن تحجب موافقتها على قيام دولة أخرى أو منظمة دولية مختصة لمشروع بحث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علمى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بحرى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المنطقة الاقتصادية الخالصة لهذه الدولة وذلك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الحالات الآتية</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500066" y="129859"/>
            <a:ext cx="8215338" cy="63709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Arial" pitchFamily="34" charset="0"/>
              <a:buChar char="•"/>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إذا كان المشروع له تأثير مباشر على استكشاف واستغلال الموارد الطبيعية الحية وغير الحية</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p>
          <a:p>
            <a:pPr marL="0" marR="0" lvl="0" indent="0" algn="justLow" defTabSz="914400" rtl="1" eaLnBrk="1" fontAlgn="base" latinLnBrk="0" hangingPunct="1">
              <a:lnSpc>
                <a:spcPct val="100000"/>
              </a:lnSpc>
              <a:spcBef>
                <a:spcPct val="0"/>
              </a:spcBef>
              <a:spcAft>
                <a:spcPct val="0"/>
              </a:spcAft>
              <a:buClrTx/>
              <a:buSzTx/>
              <a:buFont typeface="Arial" pitchFamily="34" charset="0"/>
              <a:buChar char="•"/>
              <a:tabLst>
                <a:tab pos="1139825" algn="l"/>
              </a:tabLst>
            </a:pP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إذا كان المشروع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ينطوى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على حفر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الجرف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لهذه الدولة أو استخدام المتفجرات أو إدخال مواد ضارة إلى البيئة البحرية</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 typeface="Arial" pitchFamily="34" charset="0"/>
              <a:buChar char="•"/>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إذا كان المشروع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ينطوى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على بناء أو تشغيل أو استخدام الجزر الاصطناعية والمنشآت والتركيبات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أشارت إليها المادتان 60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80 من الاتفاقية</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p>
          <a:p>
            <a:pPr marL="0" marR="0" lvl="0" indent="0" algn="justLow" defTabSz="914400" rtl="1" eaLnBrk="0" fontAlgn="base" latinLnBrk="0" hangingPunct="0">
              <a:lnSpc>
                <a:spcPct val="100000"/>
              </a:lnSpc>
              <a:spcBef>
                <a:spcPct val="0"/>
              </a:spcBef>
              <a:spcAft>
                <a:spcPct val="0"/>
              </a:spcAft>
              <a:buClrTx/>
              <a:buSzTx/>
              <a:buFont typeface="Arial" pitchFamily="34" charset="0"/>
              <a:buChar char="•"/>
              <a:tabLst>
                <a:tab pos="1139825" algn="l"/>
              </a:tabLst>
            </a:pP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إذا كان المشروع يتضمن معلومات مزودة، عملاً بالمادة 248، تتعلق بطبيعة وأهداف المشروع إلا أنها غير دقيقة أو إذا كانت هناك التزامات على الدولة أو المنظمة المختصة القائمة بالبحث لم تف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بها</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تجاه الدولة الساحلية من مشروع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بحثى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سابق</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endParaRPr>
          </a:p>
          <a:p>
            <a:r>
              <a:rPr lang="ar-SA" sz="2400" b="1" dirty="0" smtClean="0"/>
              <a:t> </a:t>
            </a:r>
            <a:endParaRPr lang="ar-IQ" sz="2400" b="1" dirty="0" smtClean="0"/>
          </a:p>
          <a:p>
            <a:r>
              <a:rPr lang="ar-SA" sz="2400" b="1" dirty="0" smtClean="0"/>
              <a:t>6- حق المطاردة الحثيثة</a:t>
            </a:r>
            <a:r>
              <a:rPr lang="en-US" sz="2400" b="1" dirty="0" smtClean="0"/>
              <a:t> : </a:t>
            </a:r>
            <a:endParaRPr lang="en-US" sz="2400" dirty="0" smtClean="0"/>
          </a:p>
          <a:p>
            <a:r>
              <a:rPr lang="ar-SA" sz="2400" dirty="0" smtClean="0"/>
              <a:t>أشارت المادة 111 من الاتفاقية </a:t>
            </a:r>
            <a:r>
              <a:rPr lang="ar-SA" sz="2400" dirty="0" err="1" smtClean="0"/>
              <a:t>فى</a:t>
            </a:r>
            <a:r>
              <a:rPr lang="ar-SA" sz="2400" dirty="0" smtClean="0"/>
              <a:t> فقرتها الثانية أن للدولة الساحلية حق المطاردة الحثيثة تجاه السفن </a:t>
            </a:r>
            <a:r>
              <a:rPr lang="ar-SA" sz="2400" dirty="0" err="1" smtClean="0"/>
              <a:t>التى</a:t>
            </a:r>
            <a:r>
              <a:rPr lang="ar-SA" sz="2400" dirty="0" smtClean="0"/>
              <a:t> ترتكب انتهاكات لقوانين الدولة الساحلية وأنظمتها المطبقة، وفقا لهذه الاتفاقية، على منطقتها الاقتصادية أو جرفها </a:t>
            </a:r>
            <a:r>
              <a:rPr lang="ar-SA" sz="2400" dirty="0" err="1" smtClean="0"/>
              <a:t>القارى</a:t>
            </a:r>
            <a:r>
              <a:rPr lang="ar-SA" sz="2400" dirty="0" smtClean="0"/>
              <a:t> بما </a:t>
            </a:r>
            <a:r>
              <a:rPr lang="ar-SA" sz="2400" dirty="0" err="1" smtClean="0"/>
              <a:t>فى</a:t>
            </a:r>
            <a:r>
              <a:rPr lang="ar-SA" sz="2400" dirty="0" smtClean="0"/>
              <a:t> ذلك مناطق السلامة المحيطة بالمنشآت المقامة </a:t>
            </a:r>
            <a:r>
              <a:rPr lang="ar-SA" sz="2400" dirty="0" err="1" smtClean="0"/>
              <a:t>فى</a:t>
            </a:r>
            <a:r>
              <a:rPr lang="ar-SA" sz="2400" dirty="0" smtClean="0"/>
              <a:t> الجرف </a:t>
            </a:r>
            <a:r>
              <a:rPr lang="ar-SA" sz="2400" dirty="0" err="1" smtClean="0"/>
              <a:t>القارى</a:t>
            </a:r>
            <a:r>
              <a:rPr lang="ar-SA" sz="2400" dirty="0" smtClean="0"/>
              <a:t>.</a:t>
            </a:r>
            <a:endParaRPr lang="en-US" sz="2400" dirty="0" smtClean="0"/>
          </a:p>
          <a:p>
            <a:pPr marL="0" marR="0" lvl="0" indent="0" algn="justLow" defTabSz="914400" rtl="1" eaLnBrk="0" fontAlgn="base" latinLnBrk="0" hangingPunct="0">
              <a:lnSpc>
                <a:spcPct val="100000"/>
              </a:lnSpc>
              <a:spcBef>
                <a:spcPct val="0"/>
              </a:spcBef>
              <a:spcAft>
                <a:spcPct val="0"/>
              </a:spcAft>
              <a:buClrTx/>
              <a:buSzTx/>
              <a:tabLst>
                <a:tab pos="1139825"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2071670" y="214290"/>
            <a:ext cx="5072098" cy="5847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39825" algn="l"/>
              </a:tabLst>
            </a:pPr>
            <a:r>
              <a:rPr kumimoji="0" lang="ar-SA"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ثانياً : واجبات الدولة الساحلية</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882" name="Rectangle 2"/>
          <p:cNvSpPr>
            <a:spLocks noChangeArrowheads="1"/>
          </p:cNvSpPr>
          <p:nvPr/>
        </p:nvSpPr>
        <p:spPr bwMode="auto">
          <a:xfrm>
            <a:off x="214282" y="1285860"/>
            <a:ext cx="8643998" cy="397031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مقابل ما تتمتع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الدولة الساحلية من حقوق على منطقتها الاقتصادية، ألقت اتفاقية 1982 مجموعة من الالتزامات على عاتقها، كالتزامها بعدم إعاقة الملاحة الدولية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المنطقة الاقتصادية الخالصة. والتزامها بحماية الثروات الطبيعية الحية، كاتخاذ الإجراءات الكفيلة بعدم تعريض هذه الثروات للفناء نتيجة للاستغلال السيئ أو المفرط</a:t>
            </a:r>
            <a:r>
              <a:rPr kumimoji="0" lang="ar-IQ"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إضافة إلى ما سبق تلتزم الدول الساحلية باتخاذ كل ما هو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ضرورى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ولازم للمحافظة على البيئة البحرية من التلوث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إطار المنطقة الاقتصادية الخالصة، وأن تشجع البحث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العلمى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هذه المنطقة، وأن تقدم كل التيسيرات اللازمة للقيام بعملية البحث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العلمى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وذلك من أجل تحقيق صالح البشرية جمعاء</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1406" y="2571744"/>
            <a:ext cx="8786842" cy="83099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الجرف القاري      </a:t>
            </a:r>
            <a:r>
              <a:rPr kumimoji="0" lang="en-US" sz="4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Continental Shelf</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857232"/>
            <a:ext cx="8229600" cy="4525963"/>
          </a:xfrm>
        </p:spPr>
        <p:txBody>
          <a:bodyPr>
            <a:normAutofit lnSpcReduction="10000"/>
          </a:bodyPr>
          <a:lstStyle/>
          <a:p>
            <a:pPr algn="just"/>
            <a:r>
              <a:rPr lang="ar-SA" b="1" dirty="0" smtClean="0">
                <a:solidFill>
                  <a:srgbClr val="0070C0"/>
                </a:solidFill>
              </a:rPr>
              <a:t>على الرغم من أن اتفاقية 1982 قد تناولت بالتنظيم العديد من الأمور المتعلقة باستخدام واستغلال المساحات البحرية بمختلف أنواعها، فإننا رأينا –في إطار الهدف من دراسة هذا المقرر أن نقتصر على دراسة الأحكام المتعلقة بالنظام </a:t>
            </a:r>
            <a:r>
              <a:rPr lang="ar-SA" b="1" dirty="0" err="1" smtClean="0">
                <a:solidFill>
                  <a:srgbClr val="0070C0"/>
                </a:solidFill>
              </a:rPr>
              <a:t>القانونى</a:t>
            </a:r>
            <a:r>
              <a:rPr lang="ar-SA" b="1" dirty="0" smtClean="0">
                <a:solidFill>
                  <a:srgbClr val="0070C0"/>
                </a:solidFill>
              </a:rPr>
              <a:t> لكل مساحة من المساحات البحرية </a:t>
            </a:r>
            <a:r>
              <a:rPr lang="ar-SA" b="1" dirty="0" err="1" smtClean="0">
                <a:solidFill>
                  <a:srgbClr val="0070C0"/>
                </a:solidFill>
              </a:rPr>
              <a:t>التى</a:t>
            </a:r>
            <a:r>
              <a:rPr lang="ar-SA" b="1" dirty="0" smtClean="0">
                <a:solidFill>
                  <a:srgbClr val="0070C0"/>
                </a:solidFill>
              </a:rPr>
              <a:t> حددتها الاتفاقية </a:t>
            </a:r>
            <a:r>
              <a:rPr lang="ar-SA" b="1" dirty="0" err="1" smtClean="0">
                <a:solidFill>
                  <a:srgbClr val="0070C0"/>
                </a:solidFill>
              </a:rPr>
              <a:t>فى</a:t>
            </a:r>
            <a:r>
              <a:rPr lang="ar-SA" b="1" dirty="0" smtClean="0">
                <a:solidFill>
                  <a:srgbClr val="0070C0"/>
                </a:solidFill>
              </a:rPr>
              <a:t> الأجزاء من </a:t>
            </a:r>
            <a:r>
              <a:rPr lang="ar-SA" b="1" dirty="0" err="1" smtClean="0">
                <a:solidFill>
                  <a:srgbClr val="0070C0"/>
                </a:solidFill>
              </a:rPr>
              <a:t>الثانى</a:t>
            </a:r>
            <a:r>
              <a:rPr lang="ar-SA" b="1" dirty="0" smtClean="0">
                <a:solidFill>
                  <a:srgbClr val="0070C0"/>
                </a:solidFill>
              </a:rPr>
              <a:t> حتى العاشر منها، وهى المتعلقة بالمياه الداخلية والبحر </a:t>
            </a:r>
            <a:r>
              <a:rPr lang="ar-SA" b="1" dirty="0" err="1" smtClean="0">
                <a:solidFill>
                  <a:srgbClr val="0070C0"/>
                </a:solidFill>
              </a:rPr>
              <a:t>الإقليمى</a:t>
            </a:r>
            <a:r>
              <a:rPr lang="ar-SA" b="1" dirty="0" smtClean="0">
                <a:solidFill>
                  <a:srgbClr val="0070C0"/>
                </a:solidFill>
              </a:rPr>
              <a:t> والمنطقة المجاورة والمنطقة الاقتصادية الخالصة والمضايق والجرف القاري أو "الامتداد </a:t>
            </a:r>
            <a:r>
              <a:rPr lang="ar-SA" b="1" dirty="0" err="1" smtClean="0">
                <a:solidFill>
                  <a:srgbClr val="0070C0"/>
                </a:solidFill>
              </a:rPr>
              <a:t>القارى</a:t>
            </a:r>
            <a:r>
              <a:rPr lang="ar-SA" b="1" dirty="0" smtClean="0">
                <a:solidFill>
                  <a:srgbClr val="0070C0"/>
                </a:solidFill>
              </a:rPr>
              <a:t>" </a:t>
            </a:r>
            <a:r>
              <a:rPr lang="ar-SA" b="1" dirty="0" err="1" smtClean="0">
                <a:solidFill>
                  <a:srgbClr val="0070C0"/>
                </a:solidFill>
              </a:rPr>
              <a:t>وأعالى</a:t>
            </a:r>
            <a:r>
              <a:rPr lang="ar-SA" b="1" dirty="0" smtClean="0">
                <a:solidFill>
                  <a:srgbClr val="0070C0"/>
                </a:solidFill>
              </a:rPr>
              <a:t> البحار، كل </a:t>
            </a:r>
            <a:r>
              <a:rPr lang="ar-SA" b="1" dirty="0" err="1" smtClean="0">
                <a:solidFill>
                  <a:srgbClr val="0070C0"/>
                </a:solidFill>
              </a:rPr>
              <a:t>فى</a:t>
            </a:r>
            <a:r>
              <a:rPr lang="ar-SA" b="1" dirty="0" smtClean="0">
                <a:solidFill>
                  <a:srgbClr val="0070C0"/>
                </a:solidFill>
              </a:rPr>
              <a:t> فصل مستقل، حتى نمكن الطالب من الإلمام بكل الجوانب القانونية لكل مساحة من هذه المساحات البحرية، من حيث امتدادها وحقوق وواجبات الدول الساحلية وغير الساحلية عليها، ومدى الحماية </a:t>
            </a:r>
            <a:r>
              <a:rPr lang="ar-SA" b="1" dirty="0" err="1" smtClean="0">
                <a:solidFill>
                  <a:srgbClr val="0070C0"/>
                </a:solidFill>
              </a:rPr>
              <a:t>التى</a:t>
            </a:r>
            <a:r>
              <a:rPr lang="ar-SA" b="1" dirty="0" smtClean="0">
                <a:solidFill>
                  <a:srgbClr val="0070C0"/>
                </a:solidFill>
              </a:rPr>
              <a:t> قررتها </a:t>
            </a:r>
            <a:r>
              <a:rPr lang="ar-SA" b="1" dirty="0" err="1" smtClean="0">
                <a:solidFill>
                  <a:srgbClr val="0070C0"/>
                </a:solidFill>
              </a:rPr>
              <a:t>الإتفاقية</a:t>
            </a:r>
            <a:r>
              <a:rPr lang="ar-SA" b="1" dirty="0" smtClean="0">
                <a:solidFill>
                  <a:srgbClr val="0070C0"/>
                </a:solidFill>
              </a:rPr>
              <a:t> لكل مساحة من هذه المساحات</a:t>
            </a:r>
            <a:r>
              <a:rPr lang="en-US" b="1" dirty="0" smtClean="0">
                <a:solidFill>
                  <a:srgbClr val="0070C0"/>
                </a:solidFill>
              </a:rPr>
              <a:t>.</a:t>
            </a:r>
            <a:endParaRPr lang="en-US" dirty="0" smtClean="0">
              <a:solidFill>
                <a:srgbClr val="0070C0"/>
              </a:solidFill>
            </a:endParaRPr>
          </a:p>
          <a:p>
            <a:pPr algn="just"/>
            <a:endParaRPr lang="ar-IQ" dirty="0"/>
          </a:p>
        </p:txBody>
      </p:sp>
    </p:spTree>
  </p:cSld>
  <p:clrMapOvr>
    <a:masterClrMapping/>
  </p:clrMapOvr>
  <p:transition spd="slow">
    <p:newsflash/>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500066" y="201297"/>
            <a:ext cx="8143900" cy="63709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يعد الجرف القاري، من أكثر المناطق البحرية أهمية للدول الساحلية، نظراً لما تتمتع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هذه المنطقة من أهمية اقتصادية كبيرة ، أظهرها التقدم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العلمى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والتكنولوجى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الخاص باستكشاف الثروات غير الحية الكامنة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قاع البحار والمحيطات. ولهذا كان تعيين حدود الجرف القاري بين الدول المتقابلة أو المتلاصقة موضوعاً للعديد من المنازعات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أحيلت إلى محكمة العدل الدولية لتصدر فيها أحكاما نهائية وترجع نشأة فكرة الجرف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مجال القانون الدولي للإعلان الشهير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أصدره الرئيس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الأمريكى</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"Truman"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28 سبتمبر عام 1945 والذي كان متعلقاً بنظام استغلال ثروات قاع البحار وباطن أرضها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منطقة الجرف القاري، والذي تبعه العديد من الإعلانات الانفرادية التي أصدرتها الدول بخصوص نفس الموضوع لتؤكد من خلالها على سيادتها على ثروات قاع الامتدادات البحرية الملاصقة لبحرها الإقليمي. وقد شكلت هذه الإعلانات وما تلاها من ممارسات دولية إحدى القواعد العرفية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هذا الشأن، كما كان لها تأثيرها على أعمال لجنة القانون الدولي ومن بعدها مؤتمر جنيف لقانون البحار لعام 1958،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والذى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أسفر عن اتفاقية قننت لأول مرة القواعد المتعلقة بالجرف القاري</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ونظراً لاختلاف مفهوم الجرف القاري ومعايير تحديده بين كل من اتفاقية 1958 واتفاقية الأمم المتحدة لعام 1982، فقد وجدنا من الملائم التعرض لمفهوم الجرف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كل من الاتفاقيتين لنرى أوجه الاتفاق والاختلاف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هذا الإطار</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71438" y="857232"/>
            <a:ext cx="8929718" cy="507831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أولاً : مفهوم الجرف القاري في اتفاقية جنيف لعام 1958</a:t>
            </a: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36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عرفت المادة الأولى من اتفاقية جنيف لعام 1958 الجرف القاري بأنه: "قاع البحر والأرض الواقعة تحت قاع البحر </a:t>
            </a:r>
            <a:r>
              <a:rPr kumimoji="0" lang="ar-SA" sz="36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36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المساحات المائية للشاطئ الكائنة خارج منطقة البحر </a:t>
            </a:r>
            <a:r>
              <a:rPr kumimoji="0" lang="ar-SA" sz="36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36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وذلك إلى عمق </a:t>
            </a:r>
            <a:r>
              <a:rPr kumimoji="0" lang="ar-SA" sz="36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مائتى</a:t>
            </a:r>
            <a:r>
              <a:rPr kumimoji="0" lang="ar-SA" sz="36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ميل أو أبعد تبعاً لعمق المياه المتاخمة </a:t>
            </a:r>
            <a:r>
              <a:rPr kumimoji="0" lang="ar-SA" sz="36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وقدر ما يسمح ذلك باستغلال الموارد الطبيعية لتلك المناطق</a:t>
            </a:r>
            <a:r>
              <a:rPr kumimoji="0" lang="en-US" sz="36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a:t>
            </a:r>
            <a:r>
              <a:rPr kumimoji="0" lang="en-US" sz="36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36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يتضح لنا من هذا التعريف أن اتفاقية 1958 قد استندت إلى معيارين أساسيين يتم من خلالهما تعيين حدود الجرف القاري للدولة الشاطئية وهما</a:t>
            </a:r>
            <a:r>
              <a:rPr kumimoji="0" lang="en-US" sz="36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 y="304642"/>
            <a:ext cx="9144032" cy="612475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معيار العمق</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ومفاده اعتبار قاع البحر جرفاً قارياً للدولة الساحلية حتى يصل بعده عن مستوى سطح المياه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a:t>
            </a:r>
            <a:r>
              <a:rPr kumimoji="0" lang="ar-IQ"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تعلوه إلى 200 متر</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معيار القدرة على الاستغلال</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وطبقاً له تمتد حدود الجرف القار</a:t>
            </a:r>
            <a:r>
              <a:rPr kumimoji="0" lang="ar-IQ"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إلى مسافة أبعد من عمق 200 متر إذا سمحت الظروف الطبيعية والجغرافية والبحرية بأن تقوم الدولة الساحلية باستغلال قاع البحر وما تحته من طبقات الأرض إلى هذه المسافة</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وقد ترتب على تبنى معيار القدرة على الاستغلال أن اختلفت حدود الجرف القار</a:t>
            </a:r>
            <a:r>
              <a:rPr kumimoji="0" lang="ar-IQ"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دولة لأخرى ومن وقت لآخر حسب مدى تقدم الدولة المعنية وقدرتها على استكشاف واستغلال الثروات والموارد الكامنة في قاع البحار والمحيطات. وقد كان مفهوم الجرف القاري طبقاً لاتفاقية 1958 محل خلاف ونقد من قبل الوفود المشاركة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a:t>
            </a:r>
            <a:r>
              <a:rPr kumimoji="0" lang="ar-IQ"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مؤتمر الأمم المتحدة الثالث لقانون البحار، وذلك لكون معيار العمق يختلف من مكان لآخر، كما أن معيار القدرة على الاستغلال هو معيار يختلف بدوره من دولة لأخرى ومن وقت لآخر وهو ما يجعل حدود الجرف مختلفة بشكل مستمر وغير موحدة بالنسبة لكل الدول</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71438" y="1370002"/>
            <a:ext cx="8929718" cy="34163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#حدود الجرف </a:t>
            </a:r>
            <a:r>
              <a:rPr kumimoji="0" lang="ar-SA"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القارى</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بين الدول المتقابلة أو المتلاصقة </a:t>
            </a:r>
            <a:r>
              <a:rPr kumimoji="0" lang="ar-SA"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فى</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ضوء اتفاقية جنيف لعام 1958</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نصت المادة السادسة من اتفاقية جنيف على أن يتم تحديد حدود الجرف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بين الدول ذات السواحل المتقابلة من خلال تطبيق قاعدة خط الوسط الذي تقع كل نقطة منه على بعد متساو من خط الأساس الذي يبدأ منه قياس عرض البحر الإقليمي لكل من الدولتين أو الدول المتقابلة. أما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حالة التلاصق، فإنه يتم تحديد هذا الحد من خلال تطبيق قاعدة الأبعاد المتساوية من الخطوط الأساسية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يبدأ منها قياس عرض البحر الإقليمي لكل من الدولتين المتلاصقتين، كل هذا إلا إذا وجد اتفاق على خلاف ما سبق بين الدول المعنية، أو كانت هناك ظروف خاصة تبرر وضع طريقة أخرى للتحديد</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0" y="46279"/>
            <a:ext cx="9144000" cy="674030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ثانياً : مفهوم الجرف القاري </a:t>
            </a:r>
            <a:r>
              <a:rPr kumimoji="0" lang="ar-SA"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فى</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اتفاقية الأمم المتحدة لعام 1982</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تجدر الإشارة إلى أنه كان هناك خلاف بين الدول المشاركة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مؤتمر الأمم المتحدة الثالث لقانون البحار منذ دورته الثانية حول جدوى الإبقاء على نظام الجرف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بعد تبنى نظام المنطقة الاقتصادية الخالصة لأول مرة. حيث كان هناك رأى أول ينادى بالإبقاء على مفهوم الجرف القاري كما كان محدداً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اتفاقية 1958، مع الأخذ ببعض المعايير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تجعل تحديده أكثر دقة، وقد كانت هذه وجهة نظر الدول الكبرى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يعطيها الإبقاء على نظام الجرف القاري حقوقاً واختصاصات أوسع منها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المنطقة الاقتصادية الخالصة، مع تقييد سلطات واختصاصات الدول الشاطئية خصوصاً فيما يتعلق بالموارد الحية. </a:t>
            </a:r>
            <a:endPar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endParaRPr>
          </a:p>
          <a:p>
            <a:pPr lvl="0" algn="justLow" eaLnBrk="0" fontAlgn="base" hangingPunct="0">
              <a:spcBef>
                <a:spcPct val="0"/>
              </a:spcBef>
              <a:spcAft>
                <a:spcPct val="0"/>
              </a:spcAft>
              <a:tabLst>
                <a:tab pos="1139825" algn="l"/>
              </a:tabLst>
            </a:pPr>
            <a:r>
              <a:rPr lang="ar-SA" sz="2400" dirty="0" smtClean="0"/>
              <a:t>أما الرأي الثاني فكان يرى أن مفهوم الجرف القاري كما تبنته اتفاقية جنيف 1958، لم يعد يصلح كأساس سليم يتفق مع المفاهيم المتطورة </a:t>
            </a:r>
            <a:r>
              <a:rPr lang="ar-SA" sz="2400" dirty="0" err="1" smtClean="0"/>
              <a:t>فى</a:t>
            </a:r>
            <a:r>
              <a:rPr lang="ar-SA" sz="2400" dirty="0" smtClean="0"/>
              <a:t> قواعد القانون الدولي للبحار، كما أنه لم يعد يتمشى مع التقدم العلمي والتكنولوجي وذلك لاختلاف العمق من مكان لآخر، وكذلك اختلاف القدرة على الاستغلال من دولة لأخرى ومن زمن لآخر. ولذلك كان يرى أنصار هذا الاتجاه، ومعظمهم من الدول النامية، أن معيار تحديد اتساع الجرف القاري بمسافة معينة هو معيار موضوعي وأكثر دقة وعدالة. كما يرون أن إعطاء الدولة الساحلية حق استكشاف واستغلال الموارد الموجودة </a:t>
            </a:r>
            <a:r>
              <a:rPr lang="ar-SA" sz="2400" dirty="0" err="1" smtClean="0"/>
              <a:t>فى</a:t>
            </a:r>
            <a:r>
              <a:rPr lang="ar-SA" sz="2400" dirty="0" smtClean="0"/>
              <a:t> القاع لمسافة 200 ميل بحري يجعل المنطقة الاقتصادية بديل منطقي وسليم لنظام الجرف القاري</a:t>
            </a:r>
            <a:r>
              <a:rPr lang="en-US" sz="2400" dirty="0" smtClean="0"/>
              <a:t>. </a:t>
            </a:r>
            <a:r>
              <a:rPr lang="ar-SA" sz="2400" dirty="0" smtClean="0"/>
              <a:t>وبالإضافة إلى هذين الرأيين ظهر اتجاه ثالث، تبنته بعض دول أمريكا اللاتينية، يدمج بين الاتجاهين السابقين حيث نادي بأن يتم الإبقاء على نظام الجرف القاري مع الإبقاء كذلك على مزايا وخصائص المنطقة الاقتصادية.</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
          <p:cNvSpPr>
            <a:spLocks noChangeArrowheads="1"/>
          </p:cNvSpPr>
          <p:nvPr/>
        </p:nvSpPr>
        <p:spPr bwMode="auto">
          <a:xfrm>
            <a:off x="142908" y="285728"/>
            <a:ext cx="8858248" cy="489364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على الرغم من هذه الاختلافات جاءت الاتفاقية لتبقى على نظام الجرف القاري مع تبنيها للعديد من الأحكام المشابهة لما كان معمولاً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في ظل اتفاقية 1958، واستحداث بعض الأحكام الأخرى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جاءت متماشية مع مطالب واقتراحات الوفود خصوصاً تلك المتعلقة بمعايير تحديد حدود الجرف القاري كما سنرى</a:t>
            </a: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فقد حددت الفقرة الأولى من المادة 76 من الاتفاقية مفهوم الجرف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لأي دولة ساحلية ، بأنه يشمل قاع وباطن أرض المساحات المغمورة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تمتد إلى ما وراء بحرها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جميع أنحاء الامتداد الطبيعي لإقليم تلك الدولة البرى حتى الطرف الخارجي للحافة القارية. أو إلى مسافة 200 ميل بحري من خطوط الأساس التي يقاس منها عرض البحر الإقليمي إذا لم يكن الطرف الخارجي للحافة القارية يمتد إلى تلك المسافة</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ومن خلال هذا المفهوم يتضح لنا أن اتفاقية 1982 جاءت بتعريف جديد للجرف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يتبنى معياراً جديداً لتحديده هو نهاية الطرف الخارجي للحافة القارية أو مسافة 200 ميل بحري، إذا كان الطرف الخارجي لهذه الحافة لا يمتد إلى هذه المسافة. وبذلك يتم تحديد حدود الجرف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للدول الساحلية استناداً إلى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المعيارين الآتيين</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ChangeArrowheads="1"/>
          </p:cNvSpPr>
          <p:nvPr/>
        </p:nvSpPr>
        <p:spPr bwMode="auto">
          <a:xfrm>
            <a:off x="214282" y="607055"/>
            <a:ext cx="8643998" cy="489364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نهاية الطرف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الخارجى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للحافة القارية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مسافة 200 ميل بحري من خط الأساس إذا كانت نهاية الطرف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الخارجى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للحافة القارية لا تصل إلى هذه المسافة</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ويستفاد مما سبق أن قاع المنطقة الاقتصادية الخالصة يعتبر دائما ضمن مساحة الجرف القاري للدولة الساحلية. وبذلك نستطيع أن نقول أن الجرف القاري لا يوجد من الناحية الفعلية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إطار اتفاقية 1982 إلا في الحالات التي تكون نهاية الحافة القارية قد امتدت إلى أبعد من مسافة ألـ 200 ميل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بحرى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المحددة كاتساع للمنطقة الاقتصادية الخالصة. هذا وقد تضمنت الفقرتان الخامسة والسادسة من المادة 76 من الاتفاقية حكما يهدف إلى عدم امتداد الجرف القاري إلى ما لا نهاية أو التعدي على المنطقة الدولية، وذلك من خلال النص على عدم جواز امتداد الجرف القاري إلى ما وراء 350 ميل بحري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مقيسة</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خطوط الأساس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يبدأ منها قياس البحر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للدولة الساحلية وذلك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الحالات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تمتد نهاية الطرف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الخارجى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للحافة القارية إلى أبعد من ذلك. تحديد حدود الجرف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بين الدول ذات السواحل المتقابلة أو المتلاصقة طبقا لأحكام اتفاقية 1982 </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ChangeArrowheads="1"/>
          </p:cNvSpPr>
          <p:nvPr/>
        </p:nvSpPr>
        <p:spPr bwMode="auto">
          <a:xfrm>
            <a:off x="357158" y="368457"/>
            <a:ext cx="8501090" cy="563231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تضمنت المادة 83 من اتفاقية 1982 المبادئ الحاكمة لتحديد حدود الجرف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بين الدول ذات السواحل المتقابلة والمتلاصقة، وذلك على النحو التالي</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tab pos="1139825" algn="l"/>
              </a:tabLst>
            </a:pP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1-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يتم تعيين حدود الجرف القاري بين الدول ذات السواحل المتقابلة أو المتلاصقة من خلال الاتفاق المشترك بين الدول على أساس قواعد القانون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الدولى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الواردة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المادة 38 من النظام الأساسي لمحكمة العدل الدولية من أجل التوصل إلى حل عادل ومنصف</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tab pos="1139825" algn="l"/>
              </a:tabLst>
            </a:pP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2-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إذا تعذر التوصل إلى اتفاق مشترك خلال فترة زمنية معقولة، كان على الدول المعنية اللجوء إلى وسائل تسوية المنازعات المنصوص عليها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الجزء الخامس عشر من الاتفاقية</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tab pos="1139825" algn="l"/>
              </a:tabLst>
            </a:pP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3-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إلى حين أن يتم التوصل إلى اتفاق مشترك يكون على الدول المعنية أن تبذل، بروح من التفاهم والتعاون، قصارى جهدها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ترتيبات مؤقتة ذات طابع عملي. وأن تعمل خلال هذه الفترة على عدم تعريض التوصل إلى الاتفاق النهائي للخطر أو إعاقته. كما يجب ألا تنطوي هذه الترتيبات على أي مساس بعملية تعيين الحدود بشكل نهائي</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tab pos="1139825" algn="l"/>
              </a:tabLst>
            </a:pP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4-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في حالة وجود اتفاق ساري بين الدول المعنية بخصوص تعيين حدود الجرف القاري فيما بينها، كانت أحكام هذا الاتفاق هي الأساس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يستند إليه للفصل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كل المسائل المتصلة بتعيين حدود الجرف القاري بين هذه الدول</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1571612"/>
            <a:ext cx="8572560"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SA" sz="2800" dirty="0" smtClean="0"/>
              <a:t>وبذلك تكون المادة 83 من اتفاقية 1982 قد جاءت بأحكام مختلفة عن تلك التي كانت تتضمنها اتفاقية 1958 بخصوص تعيين حدود الجرف القاري بين الدول ذات السواحل المتقابلة أو المتلاصقة. حيث اعتبرت أن اتفاق الدول المعنية يجب أن يشكل الأساس الذي يمكن للدول المعنية أن تعين من خلاله حدود جرفها القاري، وأن هذا الاتفاق يجب أن يتم وفقاً لقواعد القانون الدولي كما أوردتها المادة 38 من النظام الأساسي لمحكمة العدل الدولية.</a:t>
            </a:r>
            <a:endParaRPr lang="ar-IQ" sz="2800" dirty="0"/>
          </a:p>
        </p:txBody>
      </p:sp>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buNone/>
            </a:pPr>
            <a:r>
              <a:rPr lang="ar-SA" b="1" dirty="0" smtClean="0"/>
              <a:t>أن نطاق السيادة على البحر لدولة بحرية يشمل:</a:t>
            </a:r>
            <a:endParaRPr lang="en-US" dirty="0" smtClean="0">
              <a:solidFill>
                <a:srgbClr val="0070C0"/>
              </a:solidFill>
            </a:endParaRPr>
          </a:p>
          <a:p>
            <a:r>
              <a:rPr lang="ar-IQ" b="1" dirty="0" smtClean="0">
                <a:solidFill>
                  <a:srgbClr val="0070C0"/>
                </a:solidFill>
              </a:rPr>
              <a:t>1-</a:t>
            </a:r>
            <a:r>
              <a:rPr lang="ar-SA" b="1" dirty="0" smtClean="0">
                <a:solidFill>
                  <a:srgbClr val="0070C0"/>
                </a:solidFill>
              </a:rPr>
              <a:t>المياه الداخلية </a:t>
            </a:r>
            <a:endParaRPr lang="ar-IQ" b="1" dirty="0" smtClean="0">
              <a:solidFill>
                <a:srgbClr val="0070C0"/>
              </a:solidFill>
            </a:endParaRPr>
          </a:p>
          <a:p>
            <a:r>
              <a:rPr lang="ar-SA" b="1" dirty="0" smtClean="0">
                <a:solidFill>
                  <a:srgbClr val="0070C0"/>
                </a:solidFill>
              </a:rPr>
              <a:t>2- البحر الإقليمي</a:t>
            </a:r>
            <a:endParaRPr lang="ar-IQ" b="1" dirty="0" smtClean="0">
              <a:solidFill>
                <a:srgbClr val="0070C0"/>
              </a:solidFill>
            </a:endParaRPr>
          </a:p>
          <a:p>
            <a:r>
              <a:rPr lang="ar-SA" b="1" dirty="0" smtClean="0">
                <a:solidFill>
                  <a:srgbClr val="0070C0"/>
                </a:solidFill>
              </a:rPr>
              <a:t> 3-المنطقة المتاخمة </a:t>
            </a:r>
            <a:endParaRPr lang="ar-IQ" b="1" dirty="0" smtClean="0">
              <a:solidFill>
                <a:srgbClr val="0070C0"/>
              </a:solidFill>
            </a:endParaRPr>
          </a:p>
          <a:p>
            <a:r>
              <a:rPr lang="ar-IQ" b="1" dirty="0" smtClean="0">
                <a:solidFill>
                  <a:srgbClr val="0070C0"/>
                </a:solidFill>
              </a:rPr>
              <a:t>4</a:t>
            </a:r>
            <a:r>
              <a:rPr lang="ar-SA" b="1" dirty="0" smtClean="0">
                <a:solidFill>
                  <a:srgbClr val="0070C0"/>
                </a:solidFill>
              </a:rPr>
              <a:t>-المنطقة الاقتصادية</a:t>
            </a:r>
            <a:endParaRPr lang="ar-IQ" b="1" dirty="0" smtClean="0">
              <a:solidFill>
                <a:srgbClr val="0070C0"/>
              </a:solidFill>
            </a:endParaRPr>
          </a:p>
          <a:p>
            <a:r>
              <a:rPr lang="ar-IQ" b="1" dirty="0" smtClean="0">
                <a:solidFill>
                  <a:srgbClr val="0070C0"/>
                </a:solidFill>
              </a:rPr>
              <a:t>5</a:t>
            </a:r>
            <a:r>
              <a:rPr lang="ar-SA" b="1" dirty="0" smtClean="0">
                <a:solidFill>
                  <a:srgbClr val="0070C0"/>
                </a:solidFill>
              </a:rPr>
              <a:t>-أعالي البحار </a:t>
            </a:r>
            <a:endParaRPr lang="ar-IQ" dirty="0">
              <a:solidFill>
                <a:srgbClr val="0070C0"/>
              </a:solidFill>
            </a:endParaRPr>
          </a:p>
        </p:txBody>
      </p:sp>
      <p:sp>
        <p:nvSpPr>
          <p:cNvPr id="3" name="عنوان 2"/>
          <p:cNvSpPr>
            <a:spLocks noGrp="1"/>
          </p:cNvSpPr>
          <p:nvPr>
            <p:ph type="title"/>
          </p:nvPr>
        </p:nvSpPr>
        <p:spPr>
          <a:xfrm>
            <a:off x="457200" y="560390"/>
            <a:ext cx="8229600" cy="582594"/>
          </a:xfrm>
        </p:spPr>
        <p:txBody>
          <a:bodyPr>
            <a:normAutofit fontScale="90000"/>
          </a:bodyPr>
          <a:lstStyle/>
          <a:p>
            <a:pPr algn="ctr"/>
            <a:r>
              <a:rPr lang="ar-IQ" dirty="0" smtClean="0">
                <a:solidFill>
                  <a:schemeClr val="accent2"/>
                </a:solidFill>
                <a:effectLst/>
              </a:rPr>
              <a:t/>
            </a:r>
            <a:br>
              <a:rPr lang="ar-IQ" dirty="0" smtClean="0">
                <a:solidFill>
                  <a:schemeClr val="accent2"/>
                </a:solidFill>
                <a:effectLst/>
              </a:rPr>
            </a:br>
            <a:r>
              <a:rPr lang="ar-SA" dirty="0" smtClean="0">
                <a:solidFill>
                  <a:schemeClr val="accent2"/>
                </a:solidFill>
                <a:effectLst/>
              </a:rPr>
              <a:t>نطاق السيادة على البحر لدولة بحرية</a:t>
            </a:r>
            <a:r>
              <a:rPr lang="en-US" dirty="0" smtClean="0">
                <a:solidFill>
                  <a:schemeClr val="accent2"/>
                </a:solidFill>
                <a:effectLst/>
              </a:rPr>
              <a:t/>
            </a:r>
            <a:br>
              <a:rPr lang="en-US" dirty="0" smtClean="0">
                <a:solidFill>
                  <a:schemeClr val="accent2"/>
                </a:solidFill>
                <a:effectLst/>
              </a:rPr>
            </a:br>
            <a:endParaRPr lang="ar-IQ" dirty="0">
              <a:solidFill>
                <a:schemeClr val="accent2"/>
              </a:solidFill>
              <a:effectLst/>
            </a:endParaRPr>
          </a:p>
        </p:txBody>
      </p:sp>
    </p:spTree>
  </p:cSld>
  <p:clrMapOvr>
    <a:masterClrMapping/>
  </p:clrMapOvr>
  <p:transition spd="slow">
    <p:newsflash/>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ChangeArrowheads="1"/>
          </p:cNvSpPr>
          <p:nvPr/>
        </p:nvSpPr>
        <p:spPr bwMode="auto">
          <a:xfrm>
            <a:off x="71438" y="142001"/>
            <a:ext cx="8929718" cy="600164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حقوق الدول الساحلية على الجرف </a:t>
            </a:r>
            <a:r>
              <a:rPr kumimoji="0" lang="ar-SA"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القارى</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تضمنت المادة 77 من اتفاقية 1982 تحديداً للحقوق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تتمتع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بها</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الدول الساحلية على جرفها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وكذلك بياناً لخصائص وسمات هذه الحقوق. ومن خلال استقراء نص هذه المادة يمكننا القول أنه يكون للدولة الساحلية على جرفها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b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b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1-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ممارسة حقوقاً سيادية بهدف استكشاف جرفها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واستغلال موارده الطبيعية</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b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b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2-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أن الحقوق السيادية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تتمتع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بها</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الدول الساحلية على جرفها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هى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حقوق خالصة (مانعة)،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أنه إذا لم تقم الدولة الساحلية باستكشاف جرفها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أو استغلال موارده الطبيعية فلا يجوز لدولة أخرى أن تقوم بهذه الأنشطة دون الحصول على إذن صريح من الدولة الساحلية بذلك</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tabLst>
                <a:tab pos="1139825" algn="l"/>
              </a:tabLst>
            </a:pP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3-</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أن حقوق الدولة الساحلية على جرفها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تثبت لها دون حاجة لاتخاذ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إجراء آخر مثل الاحتلال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الفعلى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أو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الحكمى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أو أن تتوقف على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إعلان صريح من جانب الدولة الساحلية</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tab pos="1139825" algn="l"/>
              </a:tabLst>
            </a:pPr>
            <a:r>
              <a:rPr kumimoji="0" lang="ar-IQ"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4-</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أن الموارد الطبيعية المقصودة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هذه المادة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هى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الموارد غير الحية لقاع البحار وباطن أرضها، وذلك بالإضافة إلى الكائنات الحية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تنتمى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إلى الأنواع الآبدة،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أى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الكائنات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تكون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المرحلة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يمكن جنيها فيها إما متحركة وموجودة على قاع البحر أو تحته أو غير قادرة على الحركة إلا وهى متصلة اتصالاً مادياً دائماً بقاع البحر أو باطن أرضه</a:t>
            </a:r>
            <a:r>
              <a:rPr kumimoji="0" lang="en-US"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spd="slow">
    <p:newsflash/>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1"/>
          <p:cNvSpPr>
            <a:spLocks noChangeArrowheads="1"/>
          </p:cNvSpPr>
          <p:nvPr/>
        </p:nvSpPr>
        <p:spPr bwMode="auto">
          <a:xfrm>
            <a:off x="357190" y="571480"/>
            <a:ext cx="8358214" cy="569386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النظام القانوني للمياه والمجال الجوى فوق الجرف القار</a:t>
            </a:r>
            <a:r>
              <a:rPr lang="ar-IQ" sz="2800" b="1" dirty="0" smtClean="0">
                <a:solidFill>
                  <a:schemeClr val="tx1"/>
                </a:solidFill>
                <a:latin typeface="Calibri" pitchFamily="34" charset="0"/>
                <a:ea typeface="Times New Roman" pitchFamily="18" charset="0"/>
                <a:cs typeface="Arial" pitchFamily="34" charset="0"/>
              </a:rPr>
              <a:t>ي</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إذا كان الجرف القار</a:t>
            </a:r>
            <a:r>
              <a:rPr kumimoji="0" lang="ar-IQ"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يتمثل – كما سبق أن أشرنا –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a:t>
            </a:r>
            <a:r>
              <a:rPr kumimoji="0" lang="ar-IQ"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قاع البحر وباطن أرضه باعتباره امتداداً طبيعياً لإقليم الدولة البرى تحت مياه البحر المجاورة لهذا الإقليم، فإنه من المنطق</a:t>
            </a:r>
            <a:r>
              <a:rPr kumimoji="0" lang="ar-IQ"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ألا تتأثر المياه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تعلو الجرف القار</a:t>
            </a:r>
            <a:r>
              <a:rPr kumimoji="0" lang="ar-IQ"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وكذلك المجال الجوى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يعلوها بممارسة الدولة الساحلية لحقوقها السيادية المتاحة عليه</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وفى هذا الإطار تقرر المادة 78 من الاتفاقية أنه</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endParaRPr kumimoji="0" lang="ar-IQ"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 – لا تمس حقوق الدولة الساحلية على الجرف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النظام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القانونى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للمياه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تعلوه أو للحيز الجوى فوق تلك المياه</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ب – يجب ألا تتعدى ممارسة الدولة الساحلية لحقوقها على الجرف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على الملاحة وغيرها من حقوق وحريات الدول الأخرى المنصوص عليها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هذه الاتفاقية أو أن تسفر عن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تدخل لا مبرر له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تلك الملاحة أو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هذه الحقوق وتلك الحريات</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142844" y="46279"/>
            <a:ext cx="8786842" cy="674030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النظام الخاص بوضع الكابلات وخطوط الأنابيب المغمورة على الجرف القاري</a:t>
            </a:r>
            <a:endPar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just" defTabSz="914400" eaLnBrk="1" fontAlgn="base" latinLnBrk="0" hangingPunct="1">
              <a:lnSpc>
                <a:spcPct val="100000"/>
              </a:lnSpc>
              <a:spcBef>
                <a:spcPct val="0"/>
              </a:spcBef>
              <a:spcAft>
                <a:spcPct val="0"/>
              </a:spcAft>
              <a:buClrTx/>
              <a:buSzTx/>
              <a:buFontTx/>
              <a:buNone/>
              <a:tabLst>
                <a:tab pos="1139825" algn="l"/>
              </a:tabLst>
            </a:pP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تضمنت المادة 79 من الاتفاقية القواعد الخاصة بوضع الكابلات والأنابيب المغمورة حيث جاء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a:t>
            </a:r>
            <a:r>
              <a:rPr kumimoji="0" lang="ar-IQ"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ا</a:t>
            </a:r>
            <a:r>
              <a:rPr kumimoji="0" lang="en-US"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tabLst>
                <a:tab pos="1139825" algn="l"/>
              </a:tabLst>
            </a:pPr>
            <a:r>
              <a:rPr kumimoji="0" lang="ar-IQ"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1- </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يكون لكل الدول سواء كانت ساحلية أو غير ساحلية أو متضررة جغرافياً، أن تقوم بوضع الكابلات وخطوط الأنابيب المغمورة على الجرف القار</a:t>
            </a:r>
            <a:r>
              <a:rPr kumimoji="0" lang="ar-IQ"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وفقاً لهذه الاتفاقية</a:t>
            </a:r>
            <a:r>
              <a:rPr kumimoji="0" lang="en-US"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tabLst>
                <a:tab pos="1139825" algn="l"/>
              </a:tabLst>
            </a:pPr>
            <a:r>
              <a:rPr kumimoji="0" lang="ar-IQ"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2- </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لا يجوز للدولة الساحلية أن تعرقل وضع أو صيانة الكابلات أو خطوط الأنابيب، إلا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a:t>
            </a:r>
            <a:r>
              <a:rPr kumimoji="0" lang="ar-IQ"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الحدود وبالقدر اللازم لاستكشاف الجرف القار</a:t>
            </a:r>
            <a:r>
              <a:rPr kumimoji="0" lang="ar-IQ"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واستغلال موارده الطبيعية ومنع التلوث من خطوط الأنابيب وخفضه والسيطرة عليه</a:t>
            </a:r>
            <a:r>
              <a:rPr kumimoji="0" lang="en-US"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tabLst>
                <a:tab pos="1139825" algn="l"/>
              </a:tabLst>
            </a:pPr>
            <a:r>
              <a:rPr kumimoji="0" lang="ar-IQ"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3- </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يلزم موافقة الدول الساحلية على تعيين مسار خطوط الأنابيب الممتدة على جرفها القار</a:t>
            </a:r>
            <a:r>
              <a:rPr kumimoji="0" lang="ar-IQ"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en-US"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eaLnBrk="0" fontAlgn="base" latinLnBrk="0" hangingPunct="0">
              <a:lnSpc>
                <a:spcPct val="100000"/>
              </a:lnSpc>
              <a:spcBef>
                <a:spcPct val="0"/>
              </a:spcBef>
              <a:spcAft>
                <a:spcPct val="0"/>
              </a:spcAft>
              <a:buClrTx/>
              <a:buSzTx/>
              <a:tabLst>
                <a:tab pos="1139825" algn="l"/>
              </a:tabLst>
            </a:pPr>
            <a:r>
              <a:rPr kumimoji="0" lang="ar-IQ"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4- </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لا يوجد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a:t>
            </a:r>
            <a:r>
              <a:rPr kumimoji="0" lang="ar-IQ"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الجزء الخاص بالجرف القار</a:t>
            </a:r>
            <a:r>
              <a:rPr kumimoji="0" lang="ar-IQ"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هذه الاتفاقية ما يمس حق الدولة الساحلية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a:t>
            </a:r>
            <a:r>
              <a:rPr kumimoji="0" lang="ar-IQ"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وضع شروط للكابلات وخطوط الأنابيب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a:t>
            </a:r>
            <a:r>
              <a:rPr lang="ar-IQ" sz="2400" dirty="0" err="1" smtClean="0">
                <a:solidFill>
                  <a:srgbClr val="080808"/>
                </a:solidFill>
                <a:latin typeface="Calibri" pitchFamily="34" charset="0"/>
                <a:ea typeface="Times New Roman" pitchFamily="18" charset="0"/>
                <a:cs typeface="Arial" pitchFamily="34" charset="0"/>
              </a:rPr>
              <a:t>ت</a:t>
            </a:r>
            <a:r>
              <a:rPr kumimoji="0" lang="ar-IQ"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ي</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تدخل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a:t>
            </a:r>
            <a:r>
              <a:rPr kumimoji="0" lang="ar-IQ"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إقليمها البرى أو بحرها الإقليم</a:t>
            </a:r>
            <a:r>
              <a:rPr kumimoji="0" lang="ar-IQ"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أو ما يمس ولايتها على الكابلات وخطوط الأنابيب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a:t>
            </a:r>
            <a:r>
              <a:rPr lang="ar-IQ" sz="2400" dirty="0" err="1" smtClean="0">
                <a:solidFill>
                  <a:srgbClr val="080808"/>
                </a:solidFill>
                <a:latin typeface="Calibri" pitchFamily="34" charset="0"/>
                <a:ea typeface="Times New Roman" pitchFamily="18" charset="0"/>
                <a:cs typeface="Arial" pitchFamily="34" charset="0"/>
              </a:rPr>
              <a:t>ت</a:t>
            </a:r>
            <a:r>
              <a:rPr kumimoji="0" lang="ar-IQ"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ي</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يتم وضعها أو استخدامها بصدد استكشاف واستغلال موارد جرفها القار</a:t>
            </a:r>
            <a:r>
              <a:rPr kumimoji="0" lang="ar-IQ"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أو تشغيل ما يقع تحت ولايتها من الجزر الاصطناعية والمنشآت والتركيبات</a:t>
            </a:r>
            <a:r>
              <a:rPr kumimoji="0" lang="en-US"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ar-SA" sz="2400" i="0" u="none" strike="noStrike" cap="none" normalizeH="0" baseline="0" dirty="0" smtClean="0">
              <a:ln>
                <a:noFill/>
              </a:ln>
              <a:solidFill>
                <a:srgbClr val="080808"/>
              </a:solidFill>
              <a:effectLst/>
              <a:latin typeface="Arial" pitchFamily="34" charset="0"/>
              <a:ea typeface="Times New Roman" pitchFamily="18" charset="0"/>
              <a:cs typeface="Arial" pitchFamily="34" charset="0"/>
            </a:endParaRPr>
          </a:p>
          <a:p>
            <a:pPr marL="0" marR="0" lvl="0" indent="0" algn="just" defTabSz="914400" eaLnBrk="0" fontAlgn="base" latinLnBrk="0" hangingPunct="0">
              <a:lnSpc>
                <a:spcPct val="100000"/>
              </a:lnSpc>
              <a:spcBef>
                <a:spcPct val="0"/>
              </a:spcBef>
              <a:spcAft>
                <a:spcPct val="0"/>
              </a:spcAft>
              <a:buClrTx/>
              <a:buSzTx/>
              <a:buFontTx/>
              <a:buNone/>
              <a:tabLst>
                <a:tab pos="1139825" algn="l"/>
              </a:tabLst>
            </a:pPr>
            <a:r>
              <a:rPr kumimoji="0" lang="ar-IQ" sz="240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6- </a:t>
            </a:r>
            <a:r>
              <a:rPr kumimoji="0" lang="ar-SA" sz="240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على الدول عند قيامها بوضع كابلات وخطوط أنابيب جديدة أن تراعى المراعاة الواجبة للكابلات أو خطوط الأنابيب الموضوعة من قبل. كما ينبغ</a:t>
            </a:r>
            <a:r>
              <a:rPr kumimoji="0" lang="ar-IQ" sz="240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ي</a:t>
            </a:r>
            <a:r>
              <a:rPr kumimoji="0" lang="ar-SA" sz="240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بوجه خاص عدم الإضرار بإمكانيات تصليح الكابلات أو خطوط الأنابيب الموجودة فعلاً</a:t>
            </a:r>
            <a:r>
              <a:rPr kumimoji="0" lang="en-US" sz="240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a:t>
            </a:r>
            <a:r>
              <a:rPr kumimoji="0" lang="en-US" sz="240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spd="slow">
    <p:newsflash/>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ChangeArrowheads="1"/>
          </p:cNvSpPr>
          <p:nvPr/>
        </p:nvSpPr>
        <p:spPr bwMode="auto">
          <a:xfrm>
            <a:off x="71406" y="71414"/>
            <a:ext cx="8929718" cy="267765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إقامة الجزر الاصطناعية والمنشآت والتركيبات</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نصت المادة 80 من الاتفاقية على أنه يحق للدولة الساحلية أن تقوم بإنشاء الجزر الاصطناعية والمنشآت والتركيبات اللازمة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منطقة الجرف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وتسرى على ذلك كل القواعد المنصوص عليها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المادة 60 من الاتفاقية والخاصة بإقامة الجزر الاصطناعية وغيرها من المنشآت والتركيبات على المنطقة الاقتصادية الخالصة. مع ضرورة الوضع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الاعتبار ما يقتضيه اختلاف الحال بالنسبة للجزر الاصطناعية والمنشآت والتركيبات المقامة على الجرف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242" name="Rectangle 2"/>
          <p:cNvSpPr>
            <a:spLocks noChangeArrowheads="1"/>
          </p:cNvSpPr>
          <p:nvPr/>
        </p:nvSpPr>
        <p:spPr bwMode="auto">
          <a:xfrm>
            <a:off x="0" y="2857496"/>
            <a:ext cx="9144000" cy="193899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سابعا </a:t>
            </a:r>
            <a:r>
              <a:rPr kumimoji="0" lang="ar-SA"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الحفر </a:t>
            </a:r>
            <a:r>
              <a:rPr kumimoji="0" lang="ar-SA"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فى</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الجرف </a:t>
            </a:r>
            <a:r>
              <a:rPr kumimoji="0" lang="ar-SA"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القارى</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أعطت المادة 81 من الاتفاقية للدول الساحلية حقاً خالصاً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الإذن بالحفر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الجرف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وفى تنظيم هذا الحفر لكافة الأغراض، كما أعطت المادة 85 من نفس الاتفاقية للدولة الساحلية الحق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استغلال باطن الأرض عن طريق حفر الأنفاق أيا كان ارتفاع المياه فوق باطن هذه الأرض</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214282" y="129859"/>
            <a:ext cx="8786842" cy="600164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4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المدفوعات </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والمساهمات بخصوص استغلال الجرف </a:t>
            </a:r>
            <a:r>
              <a:rPr kumimoji="0" lang="ar-SA"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القارى</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فيما وراء 200 ميل بحري</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تضمنت المادة 82 من الاتفاقية القواعد الخاصة بالمدفوعات والمساهمات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a:t>
            </a: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تدفعها الدول الساحلية مقابل استغلال الجرف القار</a:t>
            </a: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المساحة الممتدة وراء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الـ</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200 ميل بحر</a:t>
            </a: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المقيسة</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خطوط الأساس، والت</a:t>
            </a: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جاء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بها</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تقدم الدولة الساحلية مدفوعات مالية أو مساهمات عينية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a:t>
            </a: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مقابل استغلال الموارد غير الحية للجرف القار</a:t>
            </a: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فيما وراء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الـ</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200 ميل بحر</a:t>
            </a: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خطوط الأساس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a:t>
            </a: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يقاس منها عرض البحر الإقليم</a:t>
            </a: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تقدم المدفوعات أو المساهمات سنويا بصدد كل الإنتاج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موقع تعدين بعد السنوات الخمس الأولى من الإنتاج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هذا الموقع، ويكون معدل المبلغ أو المساهمة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السنة السادسة 1٪ من قيمة أو حجم الإنتاج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موقع التعدين، ويزداد هذا المعدل بنسبة 1٪ عن كل سنة تالية حتى السنة الثانية عشرة، وذلك حتى نسبة 7٪ كحد أقصى</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تعفى الدول النامية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a:t>
            </a: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تستورد بشكل كامل لمورد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معدنى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ينتج من جرفها القار</a:t>
            </a: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تقديم هذه المدفوعات أو تلك المساهمات مقابل هذا المورد المعدن</a:t>
            </a:r>
            <a:r>
              <a:rPr lang="ar-IQ" sz="2400" dirty="0" smtClean="0">
                <a:solidFill>
                  <a:srgbClr val="080808"/>
                </a:solidFill>
                <a:latin typeface="Calibri" pitchFamily="34" charset="0"/>
                <a:ea typeface="Times New Roman" pitchFamily="18" charset="0"/>
                <a:cs typeface="Arial" pitchFamily="34" charset="0"/>
              </a:rPr>
              <a:t>ي</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تقدم هذه المدفوعات أو تلك المساهمات عن طريق السلطة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تتولى توزيعها على الدول الأطراف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هذه الاتفاقية على أساس معايير التقاسم المنصف، آخذه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الاعتبار مصالح الدول النامية واحتياجاتها، ولاسيما الدول الأقل نمواً وغير الساحلية منها</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85786" y="2428868"/>
            <a:ext cx="7929618" cy="10156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6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أعالي البحار </a:t>
            </a:r>
            <a:r>
              <a:rPr kumimoji="0" lang="en-US" sz="6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The high seas </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06" y="142852"/>
            <a:ext cx="8929718" cy="61247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SA" sz="2800" dirty="0" smtClean="0"/>
              <a:t>أن مفهوم أعالي البحار اختلف في إطار اتفاقية 1982 عنه </a:t>
            </a:r>
            <a:r>
              <a:rPr lang="ar-SA" sz="2800" dirty="0" err="1" smtClean="0"/>
              <a:t>فى</a:t>
            </a:r>
            <a:r>
              <a:rPr lang="ar-SA" sz="2800" dirty="0" smtClean="0"/>
              <a:t> إطار اتفاقية 1958، فإذا كانت المادة الأولى من اتفاقية جنيف لعام 1958 الخاصة </a:t>
            </a:r>
            <a:r>
              <a:rPr lang="ar-SA" sz="2800" dirty="0" err="1" smtClean="0"/>
              <a:t>بأعالى</a:t>
            </a:r>
            <a:r>
              <a:rPr lang="ar-SA" sz="2800" dirty="0" smtClean="0"/>
              <a:t> البحار قد حددت مفهوم </a:t>
            </a:r>
            <a:r>
              <a:rPr lang="ar-SA" sz="2800" dirty="0" err="1" smtClean="0"/>
              <a:t>أعالى</a:t>
            </a:r>
            <a:r>
              <a:rPr lang="ar-SA" sz="2800" dirty="0" smtClean="0"/>
              <a:t> البحار بأنها: "كل أجزاء البحر </a:t>
            </a:r>
            <a:r>
              <a:rPr lang="ar-SA" sz="2800" dirty="0" err="1" smtClean="0"/>
              <a:t>التى</a:t>
            </a:r>
            <a:r>
              <a:rPr lang="ar-SA" sz="2800" dirty="0" smtClean="0"/>
              <a:t> لا تدخل </a:t>
            </a:r>
            <a:r>
              <a:rPr lang="ar-SA" sz="2800" dirty="0" err="1" smtClean="0"/>
              <a:t>فى</a:t>
            </a:r>
            <a:r>
              <a:rPr lang="ar-SA" sz="2800" dirty="0" smtClean="0"/>
              <a:t> البحر </a:t>
            </a:r>
            <a:r>
              <a:rPr lang="ar-SA" sz="2800" dirty="0" err="1" smtClean="0"/>
              <a:t>الإقليمى</a:t>
            </a:r>
            <a:r>
              <a:rPr lang="ar-SA" sz="2800" dirty="0" smtClean="0"/>
              <a:t> وفى المياه الداخلية للدول"، فإن المادة 86 من اتفاقية 1982 قررت أن أحكام الجزء السابع من الاتفاقية والخاص </a:t>
            </a:r>
            <a:r>
              <a:rPr lang="ar-SA" sz="2800" dirty="0" err="1" smtClean="0"/>
              <a:t>بأعالى</a:t>
            </a:r>
            <a:r>
              <a:rPr lang="ar-SA" sz="2800" dirty="0" smtClean="0"/>
              <a:t> البحار تنطبق على: "جميع أجزاء البحر </a:t>
            </a:r>
            <a:r>
              <a:rPr lang="ar-SA" sz="2800" dirty="0" err="1" smtClean="0"/>
              <a:t>التى</a:t>
            </a:r>
            <a:r>
              <a:rPr lang="ar-SA" sz="2800" dirty="0" smtClean="0"/>
              <a:t> لا تشملها المنطقة الاقتصادية الخالصة أو البحر </a:t>
            </a:r>
            <a:r>
              <a:rPr lang="ar-SA" sz="2800" dirty="0" err="1" smtClean="0"/>
              <a:t>الإقليمى</a:t>
            </a:r>
            <a:r>
              <a:rPr lang="ar-SA" sz="2800" dirty="0" smtClean="0"/>
              <a:t> أو المياه الداخلية لدولة ما، أو لا تشملها المياه الأرخبيلية لدولة أرخبيلية</a:t>
            </a:r>
            <a:r>
              <a:rPr lang="en-US" sz="2800" dirty="0" smtClean="0"/>
              <a:t>. </a:t>
            </a:r>
            <a:r>
              <a:rPr lang="ar-SA" sz="2800" dirty="0" smtClean="0"/>
              <a:t>وبناء على ذلك تكون </a:t>
            </a:r>
            <a:r>
              <a:rPr lang="ar-SA" sz="2800" dirty="0" err="1" smtClean="0"/>
              <a:t>أعالى</a:t>
            </a:r>
            <a:r>
              <a:rPr lang="ar-SA" sz="2800" dirty="0" smtClean="0"/>
              <a:t> البحار </a:t>
            </a:r>
            <a:r>
              <a:rPr lang="ar-SA" sz="2800" dirty="0" err="1" smtClean="0"/>
              <a:t>هى</a:t>
            </a:r>
            <a:r>
              <a:rPr lang="ar-SA" sz="2800" dirty="0" smtClean="0"/>
              <a:t> تلك المساحات البحرية </a:t>
            </a:r>
            <a:r>
              <a:rPr lang="ar-SA" sz="2800" dirty="0" err="1" smtClean="0"/>
              <a:t>التى</a:t>
            </a:r>
            <a:r>
              <a:rPr lang="ar-SA" sz="2800" dirty="0" smtClean="0"/>
              <a:t> لا تدخل </a:t>
            </a:r>
            <a:r>
              <a:rPr lang="ar-SA" sz="2800" dirty="0" err="1" smtClean="0"/>
              <a:t>فى</a:t>
            </a:r>
            <a:r>
              <a:rPr lang="ar-SA" sz="2800" dirty="0" smtClean="0"/>
              <a:t> تكوين المناطق البحرية الخاضعة لسيادة الدولة الساحلية أو ولايتها، وهى المياه الداخلية والمياه الأرخبيلية </a:t>
            </a:r>
            <a:r>
              <a:rPr lang="ar-SA" sz="2800" dirty="0" err="1" smtClean="0"/>
              <a:t>فى</a:t>
            </a:r>
            <a:r>
              <a:rPr lang="ar-SA" sz="2800" dirty="0" smtClean="0"/>
              <a:t> حالة الدول الأرخبيلية والبحر </a:t>
            </a:r>
            <a:r>
              <a:rPr lang="ar-SA" sz="2800" dirty="0" err="1" smtClean="0"/>
              <a:t>الإقليمى</a:t>
            </a:r>
            <a:r>
              <a:rPr lang="ar-SA" sz="2800" dirty="0" smtClean="0"/>
              <a:t> والمنطقة المتاخمة والمنطقة الاقتصادية الخالصة</a:t>
            </a:r>
            <a:r>
              <a:rPr lang="en-US" sz="2800" dirty="0" smtClean="0"/>
              <a:t>. </a:t>
            </a:r>
            <a:r>
              <a:rPr lang="ar-SA" sz="2800" dirty="0" smtClean="0"/>
              <a:t>وسنتعرض أولاً لدراسة المبدأ </a:t>
            </a:r>
            <a:r>
              <a:rPr lang="ar-SA" sz="2800" dirty="0" err="1" smtClean="0"/>
              <a:t>الذى</a:t>
            </a:r>
            <a:r>
              <a:rPr lang="ar-SA" sz="2800" dirty="0" smtClean="0"/>
              <a:t> يحكم </a:t>
            </a:r>
            <a:r>
              <a:rPr lang="ar-SA" sz="2800" dirty="0" err="1" smtClean="0"/>
              <a:t>أعالى</a:t>
            </a:r>
            <a:r>
              <a:rPr lang="ar-SA" sz="2800" dirty="0" smtClean="0"/>
              <a:t> البحار وهو مبدأ حرية </a:t>
            </a:r>
            <a:r>
              <a:rPr lang="ar-SA" sz="2800" dirty="0" err="1" smtClean="0"/>
              <a:t>أعالى</a:t>
            </a:r>
            <a:r>
              <a:rPr lang="ar-SA" sz="2800" dirty="0" smtClean="0"/>
              <a:t> البحار، ثم نتعرض ثانياً للنتائج المترتبة على هذا المبدأ من حيث الحريات </a:t>
            </a:r>
            <a:r>
              <a:rPr lang="ar-SA" sz="2800" dirty="0" err="1" smtClean="0"/>
              <a:t>التى</a:t>
            </a:r>
            <a:r>
              <a:rPr lang="ar-SA" sz="2800" dirty="0" smtClean="0"/>
              <a:t> تتمتع </a:t>
            </a:r>
            <a:r>
              <a:rPr lang="ar-SA" sz="2800" dirty="0" err="1" smtClean="0"/>
              <a:t>بها</a:t>
            </a:r>
            <a:r>
              <a:rPr lang="ar-SA" sz="2800" dirty="0" smtClean="0"/>
              <a:t> الدول </a:t>
            </a:r>
            <a:r>
              <a:rPr lang="ar-SA" sz="2800" dirty="0" err="1" smtClean="0"/>
              <a:t>فى</a:t>
            </a:r>
            <a:r>
              <a:rPr lang="ar-SA" sz="2800" dirty="0" smtClean="0"/>
              <a:t> هذا الجزء من البحار وكذلك القيود </a:t>
            </a:r>
            <a:r>
              <a:rPr lang="ar-SA" sz="2800" dirty="0" err="1" smtClean="0"/>
              <a:t>التى</a:t>
            </a:r>
            <a:r>
              <a:rPr lang="ar-SA" sz="2800" dirty="0" smtClean="0"/>
              <a:t> ترد على هذا المبدأ</a:t>
            </a:r>
            <a:r>
              <a:rPr lang="en-US" sz="2800" dirty="0" smtClean="0"/>
              <a:t>.</a:t>
            </a:r>
            <a:endParaRPr lang="ar-IQ" sz="2800" dirty="0"/>
          </a:p>
        </p:txBody>
      </p:sp>
    </p:spTree>
  </p:cSld>
  <p:clrMapOvr>
    <a:masterClrMapping/>
  </p:clrMapOvr>
  <p:transition spd="slow">
    <p:newsflash/>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71438" y="214290"/>
            <a:ext cx="8929718" cy="612475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أولاً : مبدأ حرية </a:t>
            </a:r>
            <a:r>
              <a:rPr kumimoji="0" lang="ar-SA" sz="2800" b="1" i="0" u="sng"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أعالى</a:t>
            </a:r>
            <a:r>
              <a:rPr kumimoji="0" lang="ar-SA"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البحار </a:t>
            </a:r>
            <a:r>
              <a:rPr kumimoji="0" lang="en-US"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Freedom of the high seas</a:t>
            </a:r>
            <a:endPar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endParaRPr>
          </a:p>
          <a:p>
            <a:pPr lvl="0" rtl="0" eaLnBrk="0" fontAlgn="base" hangingPunct="0">
              <a:spcBef>
                <a:spcPct val="0"/>
              </a:spcBef>
              <a:spcAft>
                <a:spcPct val="0"/>
              </a:spcAft>
            </a:pP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يعد مبدأ حرية أعالي البحار أحد المبادئ الحاكمة لمنطقة أعالي البحار. وهو يعنى عدم إمكانية إخضاع هذه المنطقة كلياً أو جزئياً لسيادة أو لسلطات دولة معينة، بل يكون لكل الدول، ساحلية كانت أو غير ساحلية، متقدمة أو نامية، الحق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استغلال هذه الأجزاء البحرية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الأغراض الملاحية، وكذلك استغلال الموارد الحية وغير الحية الموجودة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بها</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وغير ذلك من أوجه الاستخدام والاستغلال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ثبتت بموجب العرف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الدولى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ثم قننتها الاتفاقات الدولية</a:t>
            </a:r>
            <a:r>
              <a:rPr kumimoji="0" lang="en-US"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a:t>
            </a:r>
            <a:br>
              <a:rPr kumimoji="0" lang="en-US"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b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وقد تطور مبدأ حرية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أعالى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البحار عبر العصور،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ففى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العصور القديمة عرفه المصريون القدماء، أما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العصور الوسطى فقد حاولت بعض الدول فرض سيطرتها على أجزاء من البحار مثل ادعاء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الدنمارك</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والسويد السيادة على بحر البلطيق، وادعاء البرتغال السيادة على بحار غرب أفريقيا والمحيط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الهندى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a:t>
            </a:r>
            <a:r>
              <a:rPr lang="ar-SA" sz="2800" dirty="0" smtClean="0"/>
              <a:t> وادعاء بريطانيا سيطرتها على البحار المحيطة بجزرها</a:t>
            </a:r>
            <a:r>
              <a:rPr lang="en-US" sz="2800" dirty="0" smtClean="0"/>
              <a:t>.</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وطريق رأس الرجاء الصالح</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spd="slow">
    <p:newsflash/>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8" y="335846"/>
            <a:ext cx="9001156"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SA" sz="2400" dirty="0" smtClean="0"/>
              <a:t>وفى العصور الحديثة اهتم الكتاب والفلاسفة بالأمور الخاصة بالبحار، فشهد القرن السادس عشر </a:t>
            </a:r>
            <a:r>
              <a:rPr lang="ar-SA" sz="2400" dirty="0" err="1" smtClean="0"/>
              <a:t>أصواتاً</a:t>
            </a:r>
            <a:r>
              <a:rPr lang="ar-SA" sz="2400" dirty="0" smtClean="0"/>
              <a:t> تنادى بالسيطرة على أجزاء من البحار </a:t>
            </a:r>
            <a:r>
              <a:rPr lang="ar-SA" sz="2400" dirty="0" err="1" smtClean="0"/>
              <a:t>وأصواتاً</a:t>
            </a:r>
            <a:r>
              <a:rPr lang="ar-SA" sz="2400" dirty="0" smtClean="0"/>
              <a:t> أخرى تنادى بحرية </a:t>
            </a:r>
            <a:r>
              <a:rPr lang="ar-SA" sz="2400" dirty="0" err="1" smtClean="0"/>
              <a:t>أعالى</a:t>
            </a:r>
            <a:r>
              <a:rPr lang="ar-SA" sz="2400" dirty="0" smtClean="0"/>
              <a:t> البحار وعدم جواز إخضاعها لسيادة أحد. وكان الفقيه </a:t>
            </a:r>
            <a:r>
              <a:rPr lang="ar-SA" sz="2400" dirty="0" err="1" smtClean="0"/>
              <a:t>الهولندى</a:t>
            </a:r>
            <a:r>
              <a:rPr lang="ar-SA" sz="2400" dirty="0" smtClean="0"/>
              <a:t> </a:t>
            </a:r>
            <a:r>
              <a:rPr lang="ar-SA" sz="2400" dirty="0" err="1" smtClean="0"/>
              <a:t>جرسيوس</a:t>
            </a:r>
            <a:r>
              <a:rPr lang="en-US" sz="2400" dirty="0" smtClean="0"/>
              <a:t> "Grotius" </a:t>
            </a:r>
            <a:r>
              <a:rPr lang="ar-SA" sz="2400" dirty="0" smtClean="0"/>
              <a:t>أول من </a:t>
            </a:r>
            <a:r>
              <a:rPr lang="ar-SA" sz="2400" dirty="0" err="1" smtClean="0"/>
              <a:t>نادى</a:t>
            </a:r>
            <a:r>
              <a:rPr lang="ar-SA" sz="2400" dirty="0" smtClean="0"/>
              <a:t> بحرية الملاحة </a:t>
            </a:r>
            <a:r>
              <a:rPr lang="ar-SA" sz="2400" dirty="0" err="1" smtClean="0"/>
              <a:t>فى</a:t>
            </a:r>
            <a:r>
              <a:rPr lang="ar-SA" sz="2400" dirty="0" smtClean="0"/>
              <a:t> البحار وذلك </a:t>
            </a:r>
            <a:r>
              <a:rPr lang="ar-SA" sz="2400" dirty="0" err="1" smtClean="0"/>
              <a:t>فى</a:t>
            </a:r>
            <a:r>
              <a:rPr lang="ar-SA" sz="2400" dirty="0" smtClean="0"/>
              <a:t> كتابه البحر الحر عام 1609 </a:t>
            </a:r>
            <a:r>
              <a:rPr lang="ar-SA" sz="2400" dirty="0" err="1" smtClean="0"/>
              <a:t>والذى</a:t>
            </a:r>
            <a:r>
              <a:rPr lang="ar-SA" sz="2400" dirty="0" smtClean="0"/>
              <a:t> أكد فيه على أن لكل دولة الحق </a:t>
            </a:r>
            <a:r>
              <a:rPr lang="ar-SA" sz="2400" dirty="0" err="1" smtClean="0"/>
              <a:t>فى</a:t>
            </a:r>
            <a:r>
              <a:rPr lang="ar-SA" sz="2400" dirty="0" smtClean="0"/>
              <a:t> الاتصال بغيرها من الأمم والاتجار معها عبر البحار والمحيطات كوسيلة من وسائل الاتصال بين الأمم </a:t>
            </a:r>
            <a:r>
              <a:rPr lang="en-US" sz="2400" dirty="0" smtClean="0"/>
              <a:t>. </a:t>
            </a:r>
            <a:r>
              <a:rPr lang="ar-SA" sz="2400" dirty="0" smtClean="0"/>
              <a:t>على أن الأفكار </a:t>
            </a:r>
            <a:r>
              <a:rPr lang="ar-SA" sz="2400" dirty="0" err="1" smtClean="0"/>
              <a:t>التى</a:t>
            </a:r>
            <a:r>
              <a:rPr lang="ar-SA" sz="2400" dirty="0" smtClean="0"/>
              <a:t> </a:t>
            </a:r>
            <a:r>
              <a:rPr lang="ar-SA" sz="2400" dirty="0" err="1" smtClean="0"/>
              <a:t>نادى</a:t>
            </a:r>
            <a:r>
              <a:rPr lang="ar-SA" sz="2400" dirty="0" smtClean="0"/>
              <a:t> </a:t>
            </a:r>
            <a:r>
              <a:rPr lang="ar-SA" sz="2400" dirty="0" err="1" smtClean="0"/>
              <a:t>بها</a:t>
            </a:r>
            <a:r>
              <a:rPr lang="ar-SA" sz="2400" dirty="0" smtClean="0"/>
              <a:t> الفقيه </a:t>
            </a:r>
            <a:r>
              <a:rPr lang="ar-SA" sz="2400" dirty="0" err="1" smtClean="0"/>
              <a:t>الهولندى</a:t>
            </a:r>
            <a:r>
              <a:rPr lang="ar-SA" sz="2400" dirty="0" smtClean="0"/>
              <a:t> لم تكن تتفق مع طموحات بعض الدول ذات الأطماع على البحار وعلى رأسها إنجلترا، وقد انبرى الفقيه </a:t>
            </a:r>
            <a:r>
              <a:rPr lang="ar-SA" sz="2400" dirty="0" err="1" smtClean="0"/>
              <a:t>الإنجليزى</a:t>
            </a:r>
            <a:r>
              <a:rPr lang="ar-SA" sz="2400" dirty="0" smtClean="0"/>
              <a:t> </a:t>
            </a:r>
            <a:r>
              <a:rPr lang="ar-SA" sz="2400" dirty="0" err="1" smtClean="0"/>
              <a:t>سلدن</a:t>
            </a:r>
            <a:r>
              <a:rPr lang="en-US" sz="2400" dirty="0" smtClean="0"/>
              <a:t> "Selden" </a:t>
            </a:r>
            <a:r>
              <a:rPr lang="ar-SA" sz="2400" dirty="0" smtClean="0"/>
              <a:t>عام 1625 للدفاع عن مبدأ السيطرة على أجزاء من </a:t>
            </a:r>
            <a:r>
              <a:rPr lang="ar-SA" sz="2400" dirty="0" err="1" smtClean="0"/>
              <a:t>أعالى</a:t>
            </a:r>
            <a:r>
              <a:rPr lang="ar-SA" sz="2400" dirty="0" smtClean="0"/>
              <a:t> البحار وذلك </a:t>
            </a:r>
            <a:r>
              <a:rPr lang="ar-SA" sz="2400" dirty="0" err="1" smtClean="0"/>
              <a:t>فى</a:t>
            </a:r>
            <a:r>
              <a:rPr lang="ar-SA" sz="2400" dirty="0" smtClean="0"/>
              <a:t> مؤلفه البحر المغلق مستندا </a:t>
            </a:r>
            <a:r>
              <a:rPr lang="ar-SA" sz="2400" dirty="0" err="1" smtClean="0"/>
              <a:t>فى</a:t>
            </a:r>
            <a:r>
              <a:rPr lang="ar-SA" sz="2400" dirty="0" smtClean="0"/>
              <a:t> ذلك لبعض السوابق القضائية </a:t>
            </a:r>
            <a:r>
              <a:rPr lang="ar-SA" sz="2400" dirty="0" err="1" smtClean="0"/>
              <a:t>فى</a:t>
            </a:r>
            <a:r>
              <a:rPr lang="ar-SA" sz="2400" dirty="0" smtClean="0"/>
              <a:t> هذا الشأن. وقد جاءت الغلبة </a:t>
            </a:r>
            <a:r>
              <a:rPr lang="ar-SA" sz="2400" dirty="0" err="1" smtClean="0"/>
              <a:t>فى</a:t>
            </a:r>
            <a:r>
              <a:rPr lang="ar-SA" sz="2400" dirty="0" smtClean="0"/>
              <a:t> النهاية لمبدأ حرية </a:t>
            </a:r>
            <a:r>
              <a:rPr lang="ar-SA" sz="2400" dirty="0" err="1" smtClean="0"/>
              <a:t>أعالى</a:t>
            </a:r>
            <a:r>
              <a:rPr lang="ar-SA" sz="2400" dirty="0" smtClean="0"/>
              <a:t> البحار </a:t>
            </a:r>
            <a:r>
              <a:rPr lang="ar-SA" sz="2400" dirty="0" err="1" smtClean="0"/>
              <a:t>الذى</a:t>
            </a:r>
            <a:r>
              <a:rPr lang="ar-SA" sz="2400" dirty="0" smtClean="0"/>
              <a:t> تأكد </a:t>
            </a:r>
            <a:r>
              <a:rPr lang="ar-SA" sz="2400" dirty="0" err="1" smtClean="0"/>
              <a:t>فى</a:t>
            </a:r>
            <a:r>
              <a:rPr lang="ar-SA" sz="2400" dirty="0" smtClean="0"/>
              <a:t> العديد من الوثائق الدولية كان من بينها الإعلان </a:t>
            </a:r>
            <a:r>
              <a:rPr lang="ar-SA" sz="2400" dirty="0" err="1" smtClean="0"/>
              <a:t>الذى</a:t>
            </a:r>
            <a:r>
              <a:rPr lang="ar-SA" sz="2400" dirty="0" smtClean="0"/>
              <a:t> أصدره الرئيس الأمريكي ولسون</a:t>
            </a:r>
            <a:r>
              <a:rPr lang="en-US" sz="2400" dirty="0" smtClean="0"/>
              <a:t> "Wilson" </a:t>
            </a:r>
            <a:r>
              <a:rPr lang="ar-SA" sz="2400" dirty="0" smtClean="0"/>
              <a:t>عام 1917 </a:t>
            </a:r>
            <a:r>
              <a:rPr lang="ar-SA" sz="2400" dirty="0" err="1" smtClean="0"/>
              <a:t>والذى</a:t>
            </a:r>
            <a:r>
              <a:rPr lang="ar-SA" sz="2400" dirty="0" smtClean="0"/>
              <a:t> تضمن أربع عشرة نقطة لإنهاء الحرب العالمية الأولى كان من بنيها النقطة المتعلقة بمبدأ حرية </a:t>
            </a:r>
            <a:r>
              <a:rPr lang="ar-SA" sz="2400" dirty="0" err="1" smtClean="0"/>
              <a:t>أعالى</a:t>
            </a:r>
            <a:r>
              <a:rPr lang="ar-SA" sz="2400" dirty="0" smtClean="0"/>
              <a:t> البحار </a:t>
            </a:r>
            <a:r>
              <a:rPr lang="ar-SA" sz="2400" dirty="0" err="1" smtClean="0"/>
              <a:t>فى</a:t>
            </a:r>
            <a:r>
              <a:rPr lang="ar-SA" sz="2400" dirty="0" smtClean="0"/>
              <a:t> السلم والحرب، ثم جاءت اتفاقية 1958 ومن بعدها اتفاقية 1982 لتؤكدا على هذا المبدأ باعتباره أحد المبادئ الحاكمة </a:t>
            </a:r>
            <a:r>
              <a:rPr lang="ar-SA" sz="2400" dirty="0" err="1" smtClean="0"/>
              <a:t>لأعالى</a:t>
            </a:r>
            <a:r>
              <a:rPr lang="ar-SA" sz="2400" dirty="0" smtClean="0"/>
              <a:t> البحار</a:t>
            </a:r>
            <a:r>
              <a:rPr lang="en-US" sz="2400" dirty="0" smtClean="0"/>
              <a:t>.</a:t>
            </a:r>
            <a:endParaRPr lang="ar-IQ" sz="2400" dirty="0"/>
          </a:p>
        </p:txBody>
      </p:sp>
    </p:spTree>
  </p:cSld>
  <p:clrMapOvr>
    <a:masterClrMapping/>
  </p:clrMapOvr>
  <p:transition spd="slow">
    <p:newsflash/>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0" y="0"/>
            <a:ext cx="9144000" cy="230832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ثانياً : حريات </a:t>
            </a:r>
            <a:r>
              <a:rPr kumimoji="0" lang="ar-SA"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أعالى</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البحار</a:t>
            </a:r>
            <a:endPar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إذا كانت المادة الثانية من اتفاقية جنيف لعام 1958 الخاصة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بأعالى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البحار قد نصت على أربع حريات أساسية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أعالي البحار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هى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حرية الملاحة وحرية التحليق فوق مياه أعالي البحار، وحرية مد الأسلاك والأنابيب المغمورة وحرية الصيد، فإن الفقرة الأولى من المادة 87 من اتفاقية 1982 تضمنت الإشارة إلى ست حريات أساسية تمارسها الدول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أعالي البحار وذلك بنصها على أن: </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387" name="Rectangle 3"/>
          <p:cNvSpPr>
            <a:spLocks noChangeArrowheads="1"/>
          </p:cNvSpPr>
          <p:nvPr/>
        </p:nvSpPr>
        <p:spPr bwMode="auto">
          <a:xfrm>
            <a:off x="0" y="2357430"/>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1 –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مفتوحة لجميع الدول، ساحلية كانت أو غير ساحلية، وتمارس حرية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بموجب الشروط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تبينها هذه الاتفاقية وقواعد القانون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الدولى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الأخرى. وتشمل، بالنسبة إلى كل من الدول الساحلية وغير الساحلية، على</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 – حرية الملاحة.</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ب – حرية التحليق.</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د – حرية وضع الكابلات وخطوط الأنابيب المغمورة، رهناً بمراعاة الجزء السادس؛</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هـ - حرية صيد الأسماك، رهناً بمراعاة الشروط المبينة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الفرع 2؛</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د - حرية البحث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العلمى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رهناً بمراعاة الجزأين السادس والثالث عشر</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 result"/>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1"/>
          <p:cNvSpPr>
            <a:spLocks noChangeArrowheads="1"/>
          </p:cNvSpPr>
          <p:nvPr/>
        </p:nvSpPr>
        <p:spPr bwMode="auto">
          <a:xfrm>
            <a:off x="6929454" y="0"/>
            <a:ext cx="2214546" cy="5232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strike="noStrike" cap="none" normalizeH="0" baseline="0" dirty="0" smtClean="0">
                <a:ln>
                  <a:noFill/>
                </a:ln>
                <a:solidFill>
                  <a:schemeClr val="tx1"/>
                </a:solidFill>
                <a:effectLst/>
                <a:latin typeface="Calibri" pitchFamily="34" charset="0"/>
                <a:ea typeface="Times New Roman" pitchFamily="18" charset="0"/>
                <a:cs typeface="Arial" pitchFamily="34" charset="0"/>
              </a:rPr>
              <a:t>1- حرية الملاحة</a:t>
            </a:r>
            <a:endParaRPr kumimoji="0" lang="ar-SA" sz="2800" b="1" i="0" strike="noStrike" cap="none" normalizeH="0" baseline="0" dirty="0" smtClean="0">
              <a:ln>
                <a:noFill/>
              </a:ln>
              <a:solidFill>
                <a:schemeClr val="tx1"/>
              </a:solidFill>
              <a:effectLst/>
              <a:latin typeface="Arial" pitchFamily="34" charset="0"/>
              <a:cs typeface="Arial" pitchFamily="34" charset="0"/>
            </a:endParaRPr>
          </a:p>
        </p:txBody>
      </p:sp>
      <p:sp>
        <p:nvSpPr>
          <p:cNvPr id="146434" name="Rectangle 2"/>
          <p:cNvSpPr>
            <a:spLocks noChangeArrowheads="1"/>
          </p:cNvSpPr>
          <p:nvPr/>
        </p:nvSpPr>
        <p:spPr bwMode="auto">
          <a:xfrm>
            <a:off x="71406" y="571480"/>
            <a:ext cx="8929718" cy="563231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تتمتع جميع الدول بالحق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تسيير سفن ترفع علمها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وذلك طبقا لنص المادة 90 من اتفاقية 1982،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والذى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تضمن أن لكل دولة ساحلية كانت أو غير ساحلية، الحق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تسيير سفن ترفع علمها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ويكون لكل دولة سلطة تحديد الشروط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يمكن بموجبها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لأى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سفينة أن ترفع علمها، وكذلك الشروط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يمكن بموجبها تسجيلها فيها</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وإذا بدأت السفينة رحلتها فلا يكون لها إلا أن ترفع علم دولة واحدة، ولا يجوز لها أن تغير هذا العلم أثناء الرحلة أو أثناء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رسوها</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أحد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الموانى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إلا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حالة النقل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الحقيقى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للملكية أو إذا كان هناك تغيير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التسجيل. وفى حالة استعمال السفينة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لعلمى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دولتين أو أعلام أكثر من دولتين، لا يجوز لهذه السفينة أن تدعى لنفسها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جنسية من هذه الجنسيات أمام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دولة أخرى، وفى هذا الإطار استقر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الرأى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على اعتبار هذه السفينة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حكم السفينة عديمة الجنسية. ويكون على السفينة المبحرة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الالتزام بالتنظيمات الدولية الموضوعة بموجب اتفاقات دولية خاصة بتجنب المصادمات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وتأمين سلامة السفن وصيانة الموارد الحية والثروات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وكذلك الالتزام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الدولى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بحماية البيئة البحرية من التلوث</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وألقت الاتفاقية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مادتها 94 مجموعة من الواجبات على دولة علم السفينة، ومن أهم هذه الواجبات . أن تمارس كل دولة من الناحية الفعلية ولايتها ورقابتها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النواحى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الإدارية والتقنية والاجتماعية على السفن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ترفع علمها</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
          <p:cNvSpPr>
            <a:spLocks noChangeArrowheads="1"/>
          </p:cNvSpPr>
          <p:nvPr/>
        </p:nvSpPr>
        <p:spPr bwMode="auto">
          <a:xfrm>
            <a:off x="32" y="46001"/>
            <a:ext cx="9144000" cy="230832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 </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حرية التحليق</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انطلاقاً من مبدأ حرية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البحار، تتمتع جميع الدول ساحلية وغير ساحلية، بحرية التحليق والطيران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الهواء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الذى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يعلو منطقة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البحار، </a:t>
            </a:r>
            <a:r>
              <a:rPr kumimoji="0" lang="ar-IQ"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يتساوى</a:t>
            </a:r>
            <a:r>
              <a:rPr kumimoji="0" lang="ar-IQ" sz="2400" b="0" i="0" u="none" strike="noStrike" cap="none" normalizeH="0" dirty="0" smtClean="0">
                <a:ln>
                  <a:noFill/>
                </a:ln>
                <a:solidFill>
                  <a:srgbClr val="080808"/>
                </a:solidFill>
                <a:effectLst/>
                <a:latin typeface="Arial"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ذلك الطائرات الحربية أو التجارية، وهذه الطائرات لا تتقيد وهى بصدد ممارسة هذه الحرية إلا بالقيود والقواعد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تضعها الدولة التابع لها هذه الطائرات وكذلك القواعد الدولية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تضعها منظمة الطيران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المدنى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الدولية</a:t>
            </a:r>
            <a:r>
              <a:rPr kumimoji="0" lang="en-US"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47458" name="Rectangle 2"/>
          <p:cNvSpPr>
            <a:spLocks noChangeArrowheads="1"/>
          </p:cNvSpPr>
          <p:nvPr/>
        </p:nvSpPr>
        <p:spPr bwMode="auto">
          <a:xfrm>
            <a:off x="71406" y="2378887"/>
            <a:ext cx="900118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3-</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حرية وضع الكابلات وخطوط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وبموجب هذه الحرية يكون لكل دولة الحق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وضع الكابلات وخطوط الأنابيب، مثل أسلاك البرق، والهاتف وأنابيب البترول وغيرها من الكابلات والأنابيب عبر مناطق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وقد تكفلت المادة 113 من اتفاقية 1982 بوضع الضوابط والقواعد المنظمة لممارسة هذه الحرية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نصت على أن تقوم كل دولة بوضع ما يلزم من القوانين والأنظمة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تجرم وتعاقب على كسر أو إصابة أحد الكابلات المغمورة تحت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من قبل سفينة ترفع علمها أو شخص يخضع لولايتها عن قصد أو نتيجة إهمال يشكل جريمة، بطريقة يمكن أن تؤدى إلى قطع المواصلات البرقية أو الهاتفية أو إعاقتها، وكذلك كسر أو إصابة خط أنابيب مغمور أو كابل كهرباء ذو ضغط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عالى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القوة. ونصت المادة 114 من الاتفاقية على أن تقوم كل دولة بوضع ما يلزم من القوانين واللوائح لإلزام الأشخاص الخاضعين لولايتها بتحمل تكاليف إصلاح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الكابلات أو خطوط الأنابيب المغمورة تحت مياه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إذا تسبب هذا الشخص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كسر أو إصابة هذه الكابلات عند وضع أو تصليح أحد الكابلات أو خطوط الأنابيب المملوكة له والمغمورة تحت مياه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البحار.أما المادة 115 من الاتفاقية فقد أشارت إلى أنه على كل دولة أن تعتمد ما يلزم من القوانين واللوائح لضمان تعويض أصحاب السفن عن الأضرار المترتبة على تفادى إصابة أحد الكابلات أو خطوط الأنابيب المغمورة وذلك بشرط أن يكون أصحاب هذه السفن قد اتخذوا مسبقاً كل التدابير الاحتياطية المعقولة</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
          <p:cNvSpPr>
            <a:spLocks noChangeArrowheads="1"/>
          </p:cNvSpPr>
          <p:nvPr/>
        </p:nvSpPr>
        <p:spPr bwMode="auto">
          <a:xfrm>
            <a:off x="142876" y="82705"/>
            <a:ext cx="8929718" cy="563231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-حرية الصيد</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يكون لكل الدول ساحلية وغير ساحلية حق الصيد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منطقة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ونظرا لما تمثله الثروات الحية الموجودة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من أهمية بالنسبة للدخل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القومى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للدول، فقد تكفلت اتفاقية 1982 بوضع مجموعة من الضمانات والقواعد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يجب على الدول مراعاتها وهى بصدد ممارستها لهذا الحق، وذلك من أجل تنظيم استغلال الدول لهذه الثروات. فالمادة 116 من الاتفاقية تقرر حق كل الدول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قيام رعاياها بصيد الأسماك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مياه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إلا أنها رهنت ذلك بضرورة مراعاة هذه الدول، أولاً لالتزاماتها الناجمة عن معاهدات دولية، وثانياً لحقوق الدول الساحلية وواجباتها وكذلك مصالحها الواردة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هذه الاتفاقية.كذلك اهتمت الاتفاقية بوضع مجموعة من الضوابط والالتزامات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تكفل الحفاظ على الموارد الحية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وكذلك التعاون بين الدول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حفظ وإدارة الموارد الحية، من هذه الالتزامات</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أن على جميع الدول الالتزام باتخاذ كل ما هو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ضرورى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التدابير بالنسبـة إلى رعاياها من أجل حفظ الموارد الحية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لأعالى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وكذلك فيما يتعلق بالتعاون مع غيرها من الدول من أجل اتخاذ هذه التدابير</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 typeface="Arial" pitchFamily="34" charset="0"/>
              <a:buChar char="•"/>
              <a:tabLst/>
            </a:pP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كذلك يكون على الدول الالتزام بالتعاون فيما بينها بخصوص حفظ وإدارة الموارد الحية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مناطق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وتدخل الدول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يستغل رعاياها موارد حية متماثلة، والدول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يستغل رعاياها موارد حية مختلفة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نفس المنطقة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مفاوضات من أجل اتخاذ التدابير اللازمة لحفظ الموارد الحية المعنية. كذلك تلتزم الدول بالتعاون، كلما كان ذلك ضرورياً،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لكى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تنشئ لهذا الغرض منظمات دولية دون إقليمية أو إقليمية بخصوص مصائد الأسماك . أما فيما يتعلق بحفظ الموارد الحية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لأعالى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فقد ألزمت المادة 119 من الاتفاقية الدول بضرورة مراعاة بعض القواعد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تهدف إلى حفظ وصون أرصدة بعض أنواع الموارد الحية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وبما لا يؤدى إلى انقراض بعض أنواع الأسماك</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
          <p:cNvSpPr>
            <a:spLocks noChangeArrowheads="1"/>
          </p:cNvSpPr>
          <p:nvPr/>
        </p:nvSpPr>
        <p:spPr bwMode="auto">
          <a:xfrm>
            <a:off x="142844" y="94847"/>
            <a:ext cx="8858280" cy="526297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حرية إقامة الجزر الاصطناعية</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وبموجب هذه الحرية يكون لجميع الدول الحق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إقامة جزراً اصطناعية وغيرها من المنشآت أو التركيبات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ولكن بشرط أن تكون هذه المنشآت غير متعارضة مع أحكام وقواعد القانون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الدولى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ذات الصلة، وكذلك ضرورة مراعاة أحكام الجزء السادس من الاتفاقية والخاص بالامتداد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حرية البحث العلمي</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وهنا يكون لكل دولة الحق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أن تقوم بإجراء الأبحاث والتجارب العلمية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وذلك بشرط مراعاة الأحكام الواردة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الاتفاقية سواء تلك المتعقلة بالجرف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أو المتعلقة بقواعد البحث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العلمى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بشكل عام، وهى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تحدد المبادئ العامة لإجراء البحث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العلمى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وكذلك التعاون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الدولى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بخصوص البحث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العلمى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أحكام المسئولية الناجمة عن الأضرار المترتبة على إجراء هذه الأبحاث تجاه الغير أو للبيئة البحرية بشكل عام</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
          <p:cNvSpPr>
            <a:spLocks noChangeArrowheads="1"/>
          </p:cNvSpPr>
          <p:nvPr/>
        </p:nvSpPr>
        <p:spPr bwMode="auto">
          <a:xfrm>
            <a:off x="4857752" y="49389"/>
            <a:ext cx="4214810" cy="4001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ثالثاُ : القيود الواردة على مبدأ حرية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أعالى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البحار</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530" name="Rectangle 2"/>
          <p:cNvSpPr>
            <a:spLocks noChangeArrowheads="1"/>
          </p:cNvSpPr>
          <p:nvPr/>
        </p:nvSpPr>
        <p:spPr bwMode="auto">
          <a:xfrm>
            <a:off x="142844" y="607055"/>
            <a:ext cx="8858280" cy="489364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إذا كان مبدأ حرية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يشكل القاعدة العامة فيما يتعلق باستخدام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مع ما يترتب على ذلك من نتائج على نحو ما سبق أن أشرنا، فإن الممارسة الدولية استقرت منذ فترة طويلة على وضع بعض القيود اللازمة لعدم الخروج بمبدأ الحرية عن الأهداف والإطار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تقرر من أجله، وقد شكلت هذه القيود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قواعداً</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عرفية استقر عليها العمل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الدولى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قبل أن يتم تقنينها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كل من اتفاقية 1958 بخصوص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واتفاقية 1982</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وباستقراء نصوص اتفاقية 1982 ذات الصلة نجد أن الفقرة الثانية من المادة 87 قد جاءت بقيد عام فيما يتعلق بحريات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يتمثل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أن تقوم الدولة بممارسة الحريات الواردة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الفقرة الأولى من هذه المادة مع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إيلاء</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المراعاة الواجبة لمصالح الدول الأخرى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ممارستها لحرية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وكذلك الاعتبار الواجب لما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تنص</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عليه الاتفاقية من حقوق فيما يتعلق بالأنشطة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المنطقة. كذلك وضعت المادة 88 من الاتفاقية قيداً عاماً آخر يتعلق بضرورة تخصيص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للأغراض السلمية فقط</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وإضافة إلى هذه القيود العامة، يمكن أن نستخلص من نصوص الاتفاقية قيوداً خاصة أخرى جاءت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بها</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الاتفاقية، حتى لا يخرج مبدأ حرية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عن أهدافه الأساسية. وتتمثل هذه القيود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1"/>
          <p:cNvSpPr>
            <a:spLocks noChangeArrowheads="1"/>
          </p:cNvSpPr>
          <p:nvPr/>
        </p:nvSpPr>
        <p:spPr bwMode="auto">
          <a:xfrm>
            <a:off x="214282" y="154143"/>
            <a:ext cx="8715436" cy="563231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 </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حظر نقل الرقيق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كان نظام الرق يشكل أحد المظاهر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كانت موجودة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العصور القديمة والوسطى إلى أن بذل المجتمع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الدولى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محاولات إيجابية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سبيل القضاء على هذه الظاهرة، تمثلت أهم هذه المحاولات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التوصل إلى اتفاقية جنيف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سبتمبر 1956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والتى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تهدف إلى منع نقل الرقيق على السفن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تحمل أعلام الدول المتعاقدة. كذلك أكد الإعلان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العالمى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لحقوق الإنسان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تبنته الجمعية العامة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10 ديسمبر 1948 على أنه لا يمكن أن يخضع الإنسان للرق أو للعبودية، فالرق والعبودية ممنوعان على مختلف أشكالهما. كما أكدت على ذلك أيضاً اتفاقية جنيف لعام 1958 بشأن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ثم جاءت المادة 99 من اتفاقية 1982 لتؤكد على أن تتخذ كل دولة التدابير الفعالة واللازمة لمنع والمعاقبة على نقل الرقيق على السفن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ترفع علمها ولمنع الاستخدام غير المشروع لعلمها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هذا الغرض وأن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عبد يلجأ إلى ظهر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سفينة أياً كان علمها يصبح حراً بحكم الواقع</a:t>
            </a:r>
            <a:r>
              <a:rPr kumimoji="0" lang="en-US"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ومن هنا أصبح حظر تجارة الرقيق يشكل أحد القواعد الآمرة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القانون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الدولى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العام،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والذى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يشكل بدوره أحد القيود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ترد على مبدأ حرية الملاحة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فإذا كانت حرية الملاحة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هى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حق مكفول لسفن كل الدول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مياه </a:t>
            </a:r>
            <a:r>
              <a:rPr kumimoji="0" lang="ar-SA" sz="240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إلا أنه لا يجوز لهذه السفن، أيا كان علمها، أن تقوم بنقل الرقيق</a:t>
            </a:r>
            <a:r>
              <a:rPr kumimoji="0" lang="en-US" sz="240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ChangeArrowheads="1"/>
          </p:cNvSpPr>
          <p:nvPr/>
        </p:nvSpPr>
        <p:spPr bwMode="auto">
          <a:xfrm>
            <a:off x="142844" y="106143"/>
            <a:ext cx="8929718" cy="600164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مكافحة القرصنة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تعد القرصنة إحدى الجرائم البحرية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تعانى منها الدول النامية والمتقدمة على حد سواء، ولذا كان من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الطبيعى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أن يكون هناك التزام بأن تتعاون الدول فيما بينها للقضاء على هذه الجريمة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أو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مكان آخر لا يخضع لولاية أية دولة</a:t>
            </a:r>
            <a:r>
              <a:rPr kumimoji="0" lang="en-US"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وقد تناولت المادة 101 من اتفاقية 1982 تعريف القرصنة بأنها عبارة عن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Low" defTabSz="914400" rtl="1" eaLnBrk="0" fontAlgn="base" latinLnBrk="0" hangingPunct="0">
              <a:lnSpc>
                <a:spcPct val="100000"/>
              </a:lnSpc>
              <a:spcBef>
                <a:spcPct val="0"/>
              </a:spcBef>
              <a:spcAft>
                <a:spcPct val="0"/>
              </a:spcAft>
              <a:buClrTx/>
              <a:buSzTx/>
              <a:buFontTx/>
              <a:buAutoNum type="arabic1Minus"/>
              <a:tabLst>
                <a:tab pos="1139825" algn="l"/>
              </a:tabLst>
            </a:pP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عمل غير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قانونى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أعمال العنف أو الاحتجاز أو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عمل سلب يرتكب لأغراض خاصة من قبل طاقم أو ركاب سفينة خاصة أو طائرة خاصة، ويكون موجهاً</a:t>
            </a:r>
            <a:r>
              <a:rPr kumimoji="0" lang="en-US"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ar-IQ"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endParaRPr>
          </a:p>
          <a:p>
            <a:pPr marL="457200" marR="0" lvl="0" indent="-457200" algn="justLow" defTabSz="914400" rtl="1" eaLnBrk="0" fontAlgn="base" latinLnBrk="0" hangingPunct="0">
              <a:lnSpc>
                <a:spcPct val="100000"/>
              </a:lnSpc>
              <a:spcBef>
                <a:spcPct val="0"/>
              </a:spcBef>
              <a:spcAft>
                <a:spcPct val="0"/>
              </a:spcAft>
              <a:buClrTx/>
              <a:buSzTx/>
              <a:tabLst>
                <a:tab pos="1139825" algn="l"/>
              </a:tabLst>
            </a:pPr>
            <a:r>
              <a:rPr kumimoji="0" lang="ar-IQ"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1-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ضد سفينة أو طائرة أخرى، أو ضد أشخاص أو ممتلكات على ظهر السفينة أو على متن تلك الطائرة؛</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IQ"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2-</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ضد سفينة أو طائرة أو أشخاص أو ممتلكات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مكان يقع خارج ولاية أية دولة</a:t>
            </a:r>
            <a:r>
              <a:rPr kumimoji="0" lang="en-US"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br>
              <a:rPr kumimoji="0" lang="en-US"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b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ب-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عمل من أعمال الاشتراك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الطوعى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تشغيل سفينة أو طائرة مع العلم بوقائع تضفى على تلك السفينة أو الطائرة صفة القرصنة</a:t>
            </a:r>
            <a:r>
              <a:rPr kumimoji="0" lang="en-US"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ج-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عمل يحرض على ارتكاب أحد الأعمال الموصوفة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إحدى الفقرتين الفرعيتين (أ)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 (ب) أو يسهل عن عمد ارتكابها</a:t>
            </a:r>
            <a:r>
              <a:rPr kumimoji="0" lang="en-US"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وطبقا لنص المادة 107 من الاتفاقية لا يجوز أن تقوم بعملية الضبط بسبب القرصنة إلا سفن أو طائرات عسكرية أو غيرها من السفن أو الطائرات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تحمل علامات واضحة تدل على أنها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خدمة حكومية ومصرح لها بالقيام بذلك. وفى حالة ضبط سفينة أو طائرة بشبهة القرصنة دون مبررات كافية، فإن الدولة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قامت بعملية الضبط تتحمل المسئولية عن أية خسائر أو أضرار يسببها هذا الضبط، وذلك لصالح الدولة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تحمل السفينة أو الطائرة محل الاشتباه جنسيتها.</a:t>
            </a:r>
            <a:endParaRPr kumimoji="0" lang="ar-SA"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
          <p:cNvSpPr>
            <a:spLocks noChangeArrowheads="1"/>
          </p:cNvSpPr>
          <p:nvPr/>
        </p:nvSpPr>
        <p:spPr bwMode="auto">
          <a:xfrm>
            <a:off x="142876" y="159507"/>
            <a:ext cx="8786842" cy="655564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1139825" algn="l"/>
              </a:tabLst>
            </a:pPr>
            <a:r>
              <a:rPr kumimoji="0" lang="ar-IQ"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a:t>
            </a:r>
            <a:r>
              <a:rPr kumimoji="0" lang="ar-SA"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-مكافحة الاتجار غير المشروع بالمخدرات والمواد </a:t>
            </a:r>
            <a:r>
              <a:rPr kumimoji="0" lang="ar-SA" sz="28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التى</a:t>
            </a:r>
            <a:r>
              <a:rPr kumimoji="0" lang="ar-SA"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تؤثر على العقل</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endPar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1139825" algn="l"/>
              </a:tabLst>
            </a:pP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نظراً لما يترتب على الاتجار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المخدرات أو غيرها من المواد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تؤثر على العقل من إضرار بصحة الإنسان، نصت المادة 108 من اتفاقية 1982 على ضرورة تعاون الدول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قمع الاتجار غير المشروع بالمخدرات والمواد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تؤثر على العقل بواسطة السفن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أعالى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البحار بالشكل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الذى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يشكل مخالفة للاتفاقات الدولية. كما يكون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لأى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دولة لديها من الأسباب المعقولة ما يدعوها للاعتقاد بأن سفينة ترفع علمها تقوم بالاتجار غير المشروع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المخدرات أو المواد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تؤثر على العقل، أن تطلب تعاون دول أخرى لقمع هذا الاتجار</a:t>
            </a:r>
            <a:r>
              <a:rPr kumimoji="0" lang="en-US"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a:t>
            </a:r>
            <a:br>
              <a:rPr kumimoji="0" lang="en-US"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b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وبذلك يكون من حق الدول أن تتخذ كل الإجراءات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تراها ضرورية لقمع عمليات الاتجار غير المشروع بالمخدرات أو غيرها من المواد الضارة والمؤثرة على العقل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والتى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تقوم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بها</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السفن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أعالى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البحار، ويشكل هذا الحق احد القيود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ترد على مبدأ حرية </a:t>
            </a:r>
            <a:r>
              <a:rPr kumimoji="0" lang="ar-SA" sz="28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أعالى</a:t>
            </a:r>
            <a:r>
              <a:rPr kumimoji="0" lang="ar-SA"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البحار</a:t>
            </a:r>
            <a:r>
              <a:rPr kumimoji="0" lang="en-US"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a:t>
            </a:r>
            <a:br>
              <a:rPr kumimoji="0" lang="en-US"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br>
            <a:r>
              <a:rPr kumimoji="0" lang="en-US"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a:r>
            <a:br>
              <a:rPr kumimoji="0" lang="en-US" sz="28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b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
          <p:cNvSpPr>
            <a:spLocks noChangeArrowheads="1"/>
          </p:cNvSpPr>
          <p:nvPr/>
        </p:nvSpPr>
        <p:spPr bwMode="auto">
          <a:xfrm>
            <a:off x="71406" y="154143"/>
            <a:ext cx="8929718" cy="563231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 </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قمع البث </a:t>
            </a:r>
            <a:r>
              <a:rPr kumimoji="0" lang="ar-SA"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الإذاعى</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غير المصرح </a:t>
            </a:r>
            <a:r>
              <a:rPr kumimoji="0" lang="ar-SA"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به</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من </a:t>
            </a:r>
            <a:r>
              <a:rPr kumimoji="0" lang="ar-SA"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أعالى</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البحار</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لا ريب أن البث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الإذاعى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غير المصرح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Unauthorized broadcasting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سواء كان مسموعاً أو مرئياً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والذى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يوجه إلى إحدى الدول الساحلية من جانب إحدى السفن أو المنشآت المبحرة أو الراسية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يشكل اعتداءً على سيادة الدولة الساحلية، ومن ثم يجب على الدول أن تتعاون لقمع مثل هذه الأعمال ومعاقبة القائمين عليها</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b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b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وقد عرفت الفقرة الثانية من المادة 109 من اتفاقية 1982 البث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الإذاعى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غير المصرح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بأنه: "إرسال الإذاعات الصوتية أو التليفزيونية من سفينة أو من منشأة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بنية استقبالها من عامة الجمهور بما يخالف الأنظمة الدولية، على أن يستثنى من ذلك إرسال نداءات الإغاثة</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كما أوضحت الفقرة الثالثة من هذه المادة أنه يجوز محاكمة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شخص يعمل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البث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الإذاعى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غير المصرح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أمام محاكم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الدول الآتية</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 – دولة علم السفينة؛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ب – دولة تسجيل المنشأة؛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ج – الدولة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يكون الشخص من رعاياها؛</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د –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دولة يمكن استقبال البث فيها؛</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هـ -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دولة يشكل هذا البث تشويشاً على اتصالاتها اللاسلكية المصرح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بها</a:t>
            </a:r>
            <a:r>
              <a:rPr kumimoji="0" lang="ar-SA" sz="2400" b="0" i="0" u="sng" strike="noStrike" cap="none" normalizeH="0" baseline="0" dirty="0" smtClean="0">
                <a:ln>
                  <a:noFill/>
                </a:ln>
                <a:solidFill>
                  <a:srgbClr val="0000FF"/>
                </a:solidFill>
                <a:effectLst/>
                <a:latin typeface="Calibri" pitchFamily="34" charset="0"/>
                <a:ea typeface="Times New Roman" pitchFamily="18" charset="0"/>
                <a:cs typeface="Arial" pitchFamily="34" charset="0"/>
              </a:rPr>
              <a:t>.</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ChangeArrowheads="1"/>
          </p:cNvSpPr>
          <p:nvPr/>
        </p:nvSpPr>
        <p:spPr bwMode="auto">
          <a:xfrm>
            <a:off x="142876" y="171649"/>
            <a:ext cx="8929718" cy="618630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1139825" algn="l"/>
              </a:tabLst>
            </a:pPr>
            <a:r>
              <a:rPr kumimoji="0" lang="ar-IQ"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5- </a:t>
            </a:r>
            <a:r>
              <a:rPr kumimoji="0" lang="ar-SA"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حق الزيارة</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1139825" algn="l"/>
              </a:tabLst>
            </a:pP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يعنى حق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الزيار</a:t>
            </a:r>
            <a:r>
              <a:rPr kumimoji="0" lang="en-US"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Right of Visit </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قيام سفينة أو طائرة حربية أو مخصصة لهذا الغرض، بالاقتراب من إحدى السفن أو الطائرات الموجودة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منطقة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أو أن تطلب منها رفع علمها للتحقق من جنسيتها، وذلك إذا كان لديها اعتقاد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جدى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بأن هذه السفينة أو تلك الطائرة تقوم بممارسة أحد الأفعال غير المشروعة. ولا شك أن هذا القيد هو أمر تقتضيه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دواعى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الأمن والنظام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a:t>
            </a:r>
            <a:r>
              <a:rPr kumimoji="0" lang="en-US"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وقد جاءت المادة 110 من اتفاقية 1982 لتقرر أنه</a:t>
            </a:r>
            <a:r>
              <a:rPr kumimoji="0" lang="en-US"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br>
              <a:rPr kumimoji="0" lang="en-US"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b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باستثناء الحالات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يكون فيها أعمال التدخل مستمدة من سلطات تمنحها معاهدة، ليس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لأى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سفينة حربية تصادف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أية سفينة أجنبية من غير السفن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تكون لها حصانة طبقاً للمادتين 95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96 من هذه الاتفاقية ما يبرر تفقد هذه السفينة، ما لم تتوفر أسباب جدية للاشتباه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أن السفينة</a:t>
            </a:r>
            <a:r>
              <a:rPr kumimoji="0" lang="en-US"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1139825" algn="l"/>
              </a:tabLst>
            </a:pP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 – تعمل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القرصنة؛</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1139825" algn="l"/>
              </a:tabLst>
            </a:pP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ب – تعمل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تجارة الرقيق؛</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1139825" algn="l"/>
              </a:tabLst>
            </a:pP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ج – تعمل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البث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الإذاعى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غير المصرح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1139825" algn="l"/>
              </a:tabLst>
            </a:pP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د – بدون جنسية</a:t>
            </a:r>
            <a:r>
              <a:rPr kumimoji="0" lang="en-US"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1139825" algn="l"/>
              </a:tabLst>
            </a:pP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هـ - على الرغم من رفعها لعلم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أجنبى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أو رفضها إظهار علمها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هى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الحقيقة سفينة من</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1139825" algn="l"/>
              </a:tabLst>
            </a:pPr>
            <a:r>
              <a:rPr kumimoji="0" lang="ar-SA"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نفس جنسية السفينة الحربية</a:t>
            </a:r>
            <a:r>
              <a:rPr kumimoji="0" lang="en-US"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ar-SA"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1139825" algn="l"/>
              </a:tabLst>
            </a:pPr>
            <a:r>
              <a:rPr kumimoji="0" lang="ar-SA"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وفى الحالات سالفة الذكر يجوز للسفينة الحربية أن تشرع </a:t>
            </a:r>
            <a:r>
              <a:rPr kumimoji="0" lang="ar-SA"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التحقق من حق السفينة </a:t>
            </a:r>
            <a:r>
              <a:rPr kumimoji="0" lang="ar-SA"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رفع علمها. ولهذا الغرض يجوز لها أن ترسل زورقاً تحت إمرة أحد الضباط إلى السفينة المشتبه فيها. وإذا ظلت الشبهة قائمة بعد تدقيق الوثائق، جاز لها أن تشرع </a:t>
            </a:r>
            <a:r>
              <a:rPr kumimoji="0" lang="ar-SA"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المزيد من الفحص على ظهر السفينة، </a:t>
            </a:r>
            <a:r>
              <a:rPr kumimoji="0" lang="ar-SA"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وينبغى</a:t>
            </a:r>
            <a:r>
              <a:rPr kumimoji="0" lang="ar-SA"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أن يتم ذلك بكل ما يمكن من </a:t>
            </a:r>
            <a:r>
              <a:rPr kumimoji="0" lang="ar-SA"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المرعاة</a:t>
            </a:r>
            <a:r>
              <a:rPr kumimoji="0" lang="en-US"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a:t>
            </a:r>
            <a:br>
              <a:rPr kumimoji="0" lang="en-US"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br>
            <a:r>
              <a:rPr kumimoji="0" lang="ar-SA"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حالة ما إذا ثبت أن الشبهات </a:t>
            </a:r>
            <a:r>
              <a:rPr kumimoji="0" lang="ar-SA"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التى</a:t>
            </a:r>
            <a:r>
              <a:rPr kumimoji="0" lang="ar-SA"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بناء عليها تمت الزيارة لم يكن لها أساس، بشرط ألا تكون السفينة المتفقدة قد ارتكبت عملاً يبرر تلك الشبهات، يتم تعويض هذه السفينة عن أية خسائر أو أضرار تكون قد </a:t>
            </a:r>
            <a:r>
              <a:rPr kumimoji="0" lang="ar-SA"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تكدبتها</a:t>
            </a:r>
            <a:r>
              <a:rPr kumimoji="0" lang="en-US"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a:t>
            </a:r>
            <a:r>
              <a:rPr kumimoji="0" lang="ar-SA"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تنطبق الأحكام السابقة أيضاً على أية سفينة أو طائرة أخرى مأذون لها بذلك وفقاً للأصول، وتحمل علامات واضحة تدل على أنها قائمة بخدمة حكومية</a:t>
            </a:r>
            <a:r>
              <a:rPr kumimoji="0" lang="en-US"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a:t>
            </a:r>
            <a:br>
              <a:rPr kumimoji="0" lang="en-US"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br>
            <a:r>
              <a:rPr kumimoji="0" lang="en-US"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a:r>
            <a:br>
              <a:rPr kumimoji="0" lang="en-US"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b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43190"/>
            <a:ext cx="8229600" cy="1143000"/>
          </a:xfrm>
        </p:spPr>
        <p:txBody>
          <a:bodyPr>
            <a:normAutofit fontScale="90000"/>
          </a:bodyPr>
          <a:lstStyle/>
          <a:p>
            <a:pPr algn="ctr"/>
            <a:r>
              <a:rPr lang="ar-IQ" u="sng" dirty="0" smtClean="0">
                <a:solidFill>
                  <a:schemeClr val="tx1"/>
                </a:solidFill>
                <a:effectLst/>
              </a:rPr>
              <a:t/>
            </a:r>
            <a:br>
              <a:rPr lang="ar-IQ" u="sng" dirty="0" smtClean="0">
                <a:solidFill>
                  <a:schemeClr val="tx1"/>
                </a:solidFill>
                <a:effectLst/>
              </a:rPr>
            </a:br>
            <a:r>
              <a:rPr lang="ar-SA" u="sng" dirty="0" err="1" smtClean="0">
                <a:solidFill>
                  <a:schemeClr val="tx1"/>
                </a:solidFill>
                <a:effectLst/>
              </a:rPr>
              <a:t>اولاً</a:t>
            </a:r>
            <a:r>
              <a:rPr lang="ar-SA" u="sng" dirty="0" smtClean="0">
                <a:solidFill>
                  <a:schemeClr val="tx1"/>
                </a:solidFill>
                <a:effectLst/>
              </a:rPr>
              <a:t>: المياه الداخلية</a:t>
            </a:r>
            <a:r>
              <a:rPr lang="en-US" dirty="0" smtClean="0">
                <a:solidFill>
                  <a:schemeClr val="tx1"/>
                </a:solidFill>
                <a:effectLst/>
              </a:rPr>
              <a:t>Internal Waters            </a:t>
            </a:r>
            <a:br>
              <a:rPr lang="en-US" dirty="0" smtClean="0">
                <a:solidFill>
                  <a:schemeClr val="tx1"/>
                </a:solidFill>
                <a:effectLst/>
              </a:rPr>
            </a:br>
            <a:endParaRPr lang="ar-IQ" dirty="0"/>
          </a:p>
        </p:txBody>
      </p:sp>
    </p:spTree>
  </p:cSld>
  <p:clrMapOvr>
    <a:masterClrMapping/>
  </p:clrMapOvr>
  <p:transition spd="slow">
    <p:newsflash/>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
          <p:cNvSpPr>
            <a:spLocks noChangeArrowheads="1"/>
          </p:cNvSpPr>
          <p:nvPr/>
        </p:nvSpPr>
        <p:spPr bwMode="auto">
          <a:xfrm>
            <a:off x="142844" y="105013"/>
            <a:ext cx="8858248" cy="59400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6-</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حق المطاردة الحثيثة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رغبة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منع السفن الأجنبية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تنتهك القوانين والأنظمة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وضعتها الدولة الساحلية لتنظيم الملاحة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المناطق البحرية الخاضعة لولايتها من الهروب والإفلات من المحاسبة، فقد جرى العمل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الدولى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منذ بدايات القرن العشرين على تبنى حق التتبع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أوحق</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المطاردة الحثيثة،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والذى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يعطى للدولة الساحلية الحق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أن تواصل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متابعتها للسفينة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تكون قد ارتكبت انتهاكات للقوانين والأنظمة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وضعتها لتنظيم مرور السفن الأجنبية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بحرها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إذا كانت هذه المتابعة أو المطاردة قد بدأت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البحر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ثم تمكنت السفينة من الخروج إلى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وقد جاءت اتفاقية 1958 الخاصة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بأعالى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لتقنن هذا الحق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مادتها 23 مع وضع مجموعة من الضوابط لممارسته، ثم جاءت اتفاقية 1982 لتؤكد على هذا الحق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مادتها 111،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وضعت بدورها مجموعة من القواعد الحاكمة لممارسة هذا الحق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يمكن إجمالها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الآتى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1- يمكن ممارسة حق المطاردة الحثيثة ضد أحدى السفن الأجنبية إذا توافر لدى السلطات المختصة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الدولة الساحلية أسباب وجيهة للاعتقاد بأن السفينة قد انتهكت قوانين وأنظمة تلك الدولة. ويجب أن تبدأ هذه المطاردة عندما تكون السفينة الأجنبية أو أحد زوارقها داخل المياه الداخلية أو المياه الأرخبيلية أو البحر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أو المنطقة المتاخمة للدولة الساحلية. ولا يجوز مواصلة المطاردة الحثيثة خارج البحر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أو المنطقة المتاخمة إلا إذا كانت المطاردة لم تنقطع. كما لا يجوز ممارسة حق المطاردة إلا إذا كان هناك انتهاك للحقوق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أنشئت المنطقة من أجل حمايتها</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IQ"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2-</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يمارس حق المطاردة الحثيثة، مع مراعاة ما يقتضيه اختلاف الحال، على ما يقع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المنطقة الاقتصادية الخالصة أو على الجرف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بما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ذلك مناطق السلامة المحيطة بالمنشآت المقامة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الجرف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انتهاكات لقوانين الدولة الساحلية وأنظمتها المطبقة وفقاً لهذه الاتفاقية على المنطقة الاقتصادية الخالصة أو الجرف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بما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ذلك مناطق السلامة المشار إليها</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
          <p:cNvSpPr>
            <a:spLocks noChangeArrowheads="1"/>
          </p:cNvSpPr>
          <p:nvPr/>
        </p:nvSpPr>
        <p:spPr bwMode="auto">
          <a:xfrm>
            <a:off x="142876" y="269630"/>
            <a:ext cx="8929718" cy="501675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tab pos="1139825" algn="l"/>
              </a:tabLst>
            </a:pP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ينتهى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حق المطاردة الحثيثة بمجرد دخول السفينة محل المطاردة البحر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للدولة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تنتمى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إليها أو البحر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لدولة أخرى</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tab pos="1139825" algn="l"/>
              </a:tabLst>
            </a:pPr>
            <a:r>
              <a:rPr kumimoji="0" lang="ar-IQ"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3-</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لا تعتبر المطاردة قد بدأت ما لم تكن السفينة القائمة بالمطاردة قد اقتنعت بالوسائل العلمية المتاحة لها، بأن السفينة هدف المطاردة أو أحد قواربها الأخرى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تعمل كفريق واحد وتستخدم السفينة هذه المطاردة كسفينة أم، موجودة داخل حدود البحر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أو حسب ما يكون عليه الحال، داخل المنطقة المتاخمة أو داخل المنطقة الاقتصادية الخالصة أو فوق الجرف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القارى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وفى كل الأحوال لا يجوز بدء المطاردة إلا بعد أعطاء إشارة ضوئية أو صوتية بالتوقف من مسافة تستطيع معها السفينة هدف المطاردة أن ترى الإشارة أو تسمعها</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tab pos="1139825" algn="l"/>
              </a:tabLst>
            </a:pPr>
            <a:r>
              <a:rPr kumimoji="0" lang="ar-IQ"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4-</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لا يجوز ممارسة حق المطاردة الحثيثة إلا من قبل سفن أو طائرات</a:t>
            </a:r>
            <a:r>
              <a:rPr kumimoji="0" lang="ar-IQ" sz="2000" b="0" i="0" u="none" strike="noStrike" cap="none" normalizeH="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حربية أو غيرها من السفن أو الطائرات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تحمل علامات واضحة تدل على أنها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خدمة حكومية ومصرح لها بذلك</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tab pos="1139825" algn="l"/>
              </a:tabLst>
            </a:pPr>
            <a:r>
              <a:rPr lang="ar-IQ" sz="2000" dirty="0" smtClean="0">
                <a:solidFill>
                  <a:srgbClr val="080808"/>
                </a:solidFill>
                <a:latin typeface="Calibri" pitchFamily="34" charset="0"/>
                <a:ea typeface="Times New Roman" pitchFamily="18" charset="0"/>
                <a:cs typeface="Arial" pitchFamily="34" charset="0"/>
              </a:rPr>
              <a:t>5-</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لا يجوز المطالبة بالإفراج عن سفينة تم احتجازها داخل حدود ولاية دولة ساحلية وتم اقتيادها إلى أحد المواني التابعة لهذه الدولة بهدف التحقيق معها من قبل السلطات المختصة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الدولة الساحلية، استناداً فقط إلى أن السفينة قد مرت أثناء رحلتها وهى مصطحبة عبر جزء من المنطقة الاقتصادية الخالصة أو البحار العالية، إذا كان ذلك أمراً ضرورياً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ضوء الظروف الموجودة.</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tab pos="1139825" algn="l"/>
              </a:tabLst>
            </a:pPr>
            <a:r>
              <a:rPr kumimoji="0" lang="ar-IQ"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6-</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حالة إيقاف سفينة أجنبية أو احتجازها خارج حدود البحر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للدولة الساحلية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ظروف لا تبرر ممارسة حق المطاردة الحثيثة، كان على الدولة الساحلية أن تعوض هذه السفينة عن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خسارة أو ضرر يكون قد لحق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بها</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جراء هذا التوقيف أو ذلك الاحتجاز</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500034" y="1695642"/>
            <a:ext cx="8286808" cy="4662316"/>
          </a:xfrm>
          <a:ln/>
        </p:spPr>
        <p:style>
          <a:lnRef idx="1">
            <a:schemeClr val="accent4"/>
          </a:lnRef>
          <a:fillRef idx="2">
            <a:schemeClr val="accent4"/>
          </a:fillRef>
          <a:effectRef idx="1">
            <a:schemeClr val="accent4"/>
          </a:effectRef>
          <a:fontRef idx="minor">
            <a:schemeClr val="dk1"/>
          </a:fontRef>
        </p:style>
        <p:txBody>
          <a:bodyPr>
            <a:noAutofit/>
          </a:bodyPr>
          <a:lstStyle/>
          <a:p>
            <a:pPr algn="ctr">
              <a:buNone/>
            </a:pPr>
            <a:r>
              <a:rPr lang="ar-IQ" sz="4800" dirty="0" smtClean="0"/>
              <a:t>اللهم إني أديت الأمانة </a:t>
            </a:r>
          </a:p>
          <a:p>
            <a:pPr algn="ctr">
              <a:buNone/>
            </a:pPr>
            <a:r>
              <a:rPr lang="ar-IQ" sz="4800" dirty="0" smtClean="0"/>
              <a:t>أ.م.د.عماد جاسم الشاوي </a:t>
            </a:r>
          </a:p>
          <a:p>
            <a:pPr algn="ctr">
              <a:buNone/>
            </a:pPr>
            <a:r>
              <a:rPr lang="ar-IQ" sz="4800" dirty="0" smtClean="0"/>
              <a:t>قسم علوم البحار التطبيقية </a:t>
            </a:r>
          </a:p>
          <a:p>
            <a:pPr algn="ctr">
              <a:buNone/>
            </a:pPr>
            <a:r>
              <a:rPr lang="ar-IQ" sz="4800" dirty="0" smtClean="0"/>
              <a:t>كلية علوم البحار </a:t>
            </a:r>
          </a:p>
          <a:p>
            <a:pPr algn="ctr">
              <a:buNone/>
            </a:pPr>
            <a:r>
              <a:rPr lang="ar-IQ" sz="4800" dirty="0" smtClean="0"/>
              <a:t>جامعة البصرة </a:t>
            </a:r>
          </a:p>
          <a:p>
            <a:pPr algn="ctr">
              <a:buNone/>
            </a:pPr>
            <a:r>
              <a:rPr lang="ar-IQ" sz="4800" dirty="0" smtClean="0"/>
              <a:t>البصرة-العراق</a:t>
            </a:r>
            <a:endParaRPr lang="ar-IQ" sz="4800" dirty="0"/>
          </a:p>
        </p:txBody>
      </p:sp>
      <p:sp>
        <p:nvSpPr>
          <p:cNvPr id="3" name="عنوان 2"/>
          <p:cNvSpPr>
            <a:spLocks noGrp="1"/>
          </p:cNvSpPr>
          <p:nvPr>
            <p:ph type="title"/>
          </p:nvPr>
        </p:nvSpPr>
        <p:spPr/>
        <p:style>
          <a:lnRef idx="0">
            <a:scrgbClr r="0" g="0" b="0"/>
          </a:lnRef>
          <a:fillRef idx="1003">
            <a:schemeClr val="lt2"/>
          </a:fillRef>
          <a:effectRef idx="0">
            <a:scrgbClr r="0" g="0" b="0"/>
          </a:effectRef>
          <a:fontRef idx="major"/>
        </p:style>
        <p:txBody>
          <a:bodyPr>
            <a:noAutofit/>
          </a:bodyPr>
          <a:lstStyle/>
          <a:p>
            <a:pPr algn="ctr"/>
            <a:r>
              <a:rPr lang="ar-IQ" sz="8000" dirty="0" smtClean="0">
                <a:effectLst/>
              </a:rPr>
              <a:t>تم بحمد الله</a:t>
            </a:r>
            <a:endParaRPr lang="ar-IQ" sz="8000" dirty="0">
              <a:effectLst/>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 presetClass="entr" presetSubtype="12" fill="hold" grpId="0" nodeType="after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additive="base">
                                        <p:cTn id="12" dur="5000" fill="hold"/>
                                        <p:tgtEl>
                                          <p:spTgt spid="2">
                                            <p:bg/>
                                          </p:spTgt>
                                        </p:tgtEl>
                                        <p:attrNameLst>
                                          <p:attrName>ppt_x</p:attrName>
                                        </p:attrNameLst>
                                      </p:cBhvr>
                                      <p:tavLst>
                                        <p:tav tm="0">
                                          <p:val>
                                            <p:strVal val="0-#ppt_w/2"/>
                                          </p:val>
                                        </p:tav>
                                        <p:tav tm="100000">
                                          <p:val>
                                            <p:strVal val="#ppt_x"/>
                                          </p:val>
                                        </p:tav>
                                      </p:tavLst>
                                    </p:anim>
                                    <p:anim calcmode="lin" valueType="num">
                                      <p:cBhvr additive="base">
                                        <p:cTn id="13" dur="5000" fill="hold"/>
                                        <p:tgtEl>
                                          <p:spTgt spid="2">
                                            <p:bg/>
                                          </p:spTgt>
                                        </p:tgtEl>
                                        <p:attrNameLst>
                                          <p:attrName>ppt_y</p:attrName>
                                        </p:attrNameLst>
                                      </p:cBhvr>
                                      <p:tavLst>
                                        <p:tav tm="0">
                                          <p:val>
                                            <p:strVal val="1+#ppt_h/2"/>
                                          </p:val>
                                        </p:tav>
                                        <p:tav tm="100000">
                                          <p:val>
                                            <p:strVal val="#ppt_y"/>
                                          </p:val>
                                        </p:tav>
                                      </p:tavLst>
                                    </p:anim>
                                  </p:childTnLst>
                                </p:cTn>
                              </p:par>
                            </p:childTnLst>
                          </p:cTn>
                        </p:par>
                        <p:par>
                          <p:cTn id="14" fill="hold">
                            <p:stCondLst>
                              <p:cond delay="8000"/>
                            </p:stCondLst>
                            <p:childTnLst>
                              <p:par>
                                <p:cTn id="15" presetID="2" presetClass="entr" presetSubtype="12"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3000"/>
                            </p:stCondLst>
                            <p:childTnLst>
                              <p:par>
                                <p:cTn id="20" presetID="2" presetClass="entr" presetSubtype="12" fill="hold" grpId="0"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3" dur="5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8000"/>
                            </p:stCondLst>
                            <p:childTnLst>
                              <p:par>
                                <p:cTn id="25" presetID="2" presetClass="entr" presetSubtype="12" fill="hold" grpId="0" nodeType="after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8" dur="5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3000"/>
                            </p:stCondLst>
                            <p:childTnLst>
                              <p:par>
                                <p:cTn id="30" presetID="2" presetClass="entr" presetSubtype="12" fill="hold" grpId="0" nodeType="after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5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3" dur="5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8000"/>
                            </p:stCondLst>
                            <p:childTnLst>
                              <p:par>
                                <p:cTn id="35" presetID="2" presetClass="entr" presetSubtype="12" fill="hold" grpId="0"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8" dur="5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3000"/>
                            </p:stCondLst>
                            <p:childTnLst>
                              <p:par>
                                <p:cTn id="40" presetID="2" presetClass="entr" presetSubtype="12" fill="hold" grpId="0" nodeType="after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additive="base">
                                        <p:cTn id="42" dur="5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43" dur="5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صورة 2" descr="D:\شؤون تدريسي القسم الطبيعي\شعارات كلية علوم البحار\شعار كلية علوم البحار واضح جدا.jpg"/>
          <p:cNvPicPr>
            <a:picLocks noChangeAspect="1" noChangeArrowheads="1"/>
          </p:cNvPicPr>
          <p:nvPr/>
        </p:nvPicPr>
        <p:blipFill>
          <a:blip r:embed="rId2"/>
          <a:srcRect/>
          <a:stretch>
            <a:fillRect/>
          </a:stretch>
        </p:blipFill>
        <p:spPr bwMode="auto">
          <a:xfrm>
            <a:off x="714349" y="142852"/>
            <a:ext cx="7858179" cy="67151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42910" y="1500174"/>
            <a:ext cx="7880642" cy="301943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714620"/>
            <a:ext cx="7772400" cy="867742"/>
          </a:xfrm>
        </p:spPr>
        <p:txBody>
          <a:bodyPr>
            <a:noAutofit/>
          </a:bodyPr>
          <a:lstStyle/>
          <a:p>
            <a:pPr algn="ctr"/>
            <a:r>
              <a:rPr lang="ar-IQ" sz="5400" dirty="0" smtClean="0">
                <a:effectLst/>
              </a:rPr>
              <a:t>المياه الداخلية</a:t>
            </a:r>
            <a:endParaRPr lang="ar-IQ" sz="5400" dirty="0">
              <a:effectLst/>
            </a:endParaRPr>
          </a:p>
        </p:txBody>
      </p:sp>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a:bodyPr>
          <a:lstStyle/>
          <a:p>
            <a:r>
              <a:rPr lang="ar-SA" b="1" dirty="0" smtClean="0">
                <a:solidFill>
                  <a:srgbClr val="0070C0"/>
                </a:solidFill>
              </a:rPr>
              <a:t>يقصد بالمياه الداخلية- من الناحية القانونية - المساحات المائية الأكثر قرباً لشاطئ الدولة الساحلية أو الملتصقة </a:t>
            </a:r>
            <a:r>
              <a:rPr lang="ar-SA" b="1" dirty="0" err="1" smtClean="0">
                <a:solidFill>
                  <a:srgbClr val="0070C0"/>
                </a:solidFill>
              </a:rPr>
              <a:t>به</a:t>
            </a:r>
            <a:r>
              <a:rPr lang="ar-SA" b="1" dirty="0" smtClean="0">
                <a:solidFill>
                  <a:srgbClr val="0070C0"/>
                </a:solidFill>
              </a:rPr>
              <a:t>، أو </a:t>
            </a:r>
            <a:r>
              <a:rPr lang="ar-SA" b="1" dirty="0" err="1" smtClean="0">
                <a:solidFill>
                  <a:srgbClr val="0070C0"/>
                </a:solidFill>
              </a:rPr>
              <a:t>هى</a:t>
            </a:r>
            <a:r>
              <a:rPr lang="ar-SA" b="1" dirty="0" smtClean="0">
                <a:solidFill>
                  <a:srgbClr val="0070C0"/>
                </a:solidFill>
              </a:rPr>
              <a:t> المياه </a:t>
            </a:r>
            <a:r>
              <a:rPr lang="ar-SA" b="1" dirty="0" err="1" smtClean="0">
                <a:solidFill>
                  <a:srgbClr val="0070C0"/>
                </a:solidFill>
              </a:rPr>
              <a:t>التى</a:t>
            </a:r>
            <a:r>
              <a:rPr lang="ar-SA" b="1" dirty="0" smtClean="0">
                <a:solidFill>
                  <a:srgbClr val="0070C0"/>
                </a:solidFill>
              </a:rPr>
              <a:t> تقع </a:t>
            </a:r>
            <a:r>
              <a:rPr lang="ar-SA" b="1" dirty="0" err="1" smtClean="0">
                <a:solidFill>
                  <a:srgbClr val="0070C0"/>
                </a:solidFill>
              </a:rPr>
              <a:t>فى</a:t>
            </a:r>
            <a:r>
              <a:rPr lang="ar-SA" b="1" dirty="0" smtClean="0">
                <a:solidFill>
                  <a:srgbClr val="0070C0"/>
                </a:solidFill>
              </a:rPr>
              <a:t> الجانب المواجه للإقليم البرى من خط الأساس </a:t>
            </a:r>
            <a:r>
              <a:rPr lang="ar-SA" b="1" dirty="0" err="1" smtClean="0">
                <a:solidFill>
                  <a:srgbClr val="0070C0"/>
                </a:solidFill>
              </a:rPr>
              <a:t>الذى</a:t>
            </a:r>
            <a:r>
              <a:rPr lang="ar-SA" b="1" dirty="0" smtClean="0">
                <a:solidFill>
                  <a:srgbClr val="0070C0"/>
                </a:solidFill>
              </a:rPr>
              <a:t> يبدأ منه قياس عرض البحر </a:t>
            </a:r>
            <a:r>
              <a:rPr lang="ar-SA" b="1" dirty="0" err="1" smtClean="0">
                <a:solidFill>
                  <a:srgbClr val="0070C0"/>
                </a:solidFill>
              </a:rPr>
              <a:t>الإقليمى</a:t>
            </a:r>
            <a:r>
              <a:rPr lang="en-US" b="1" dirty="0" smtClean="0">
                <a:solidFill>
                  <a:srgbClr val="0070C0"/>
                </a:solidFill>
              </a:rPr>
              <a:t>. </a:t>
            </a:r>
            <a:r>
              <a:rPr lang="ar-SA" b="1" dirty="0" smtClean="0">
                <a:solidFill>
                  <a:srgbClr val="0070C0"/>
                </a:solidFill>
              </a:rPr>
              <a:t>كما يمكن تعريفها بأنها تلك الأجزاء من البحر </a:t>
            </a:r>
            <a:r>
              <a:rPr lang="ar-SA" b="1" dirty="0" err="1" smtClean="0">
                <a:solidFill>
                  <a:srgbClr val="0070C0"/>
                </a:solidFill>
              </a:rPr>
              <a:t>التى</a:t>
            </a:r>
            <a:r>
              <a:rPr lang="ar-SA" b="1" dirty="0" smtClean="0">
                <a:solidFill>
                  <a:srgbClr val="0070C0"/>
                </a:solidFill>
              </a:rPr>
              <a:t> تتغلغل </a:t>
            </a:r>
            <a:r>
              <a:rPr lang="ar-SA" b="1" dirty="0" err="1" smtClean="0">
                <a:solidFill>
                  <a:srgbClr val="0070C0"/>
                </a:solidFill>
              </a:rPr>
              <a:t>فى</a:t>
            </a:r>
            <a:r>
              <a:rPr lang="ar-SA" b="1" dirty="0" smtClean="0">
                <a:solidFill>
                  <a:srgbClr val="0070C0"/>
                </a:solidFill>
              </a:rPr>
              <a:t> إقليم الدولة وتتداخل فيه </a:t>
            </a:r>
            <a:r>
              <a:rPr lang="ar-SA" b="1" dirty="0" err="1" smtClean="0">
                <a:solidFill>
                  <a:srgbClr val="0070C0"/>
                </a:solidFill>
              </a:rPr>
              <a:t>والتى</a:t>
            </a:r>
            <a:r>
              <a:rPr lang="ar-SA" b="1" dirty="0" smtClean="0">
                <a:solidFill>
                  <a:srgbClr val="0070C0"/>
                </a:solidFill>
              </a:rPr>
              <a:t> بحكم موقعها تخضع لقواعد خاصة غير تلك القواعد الحاكمة لغيرها من المساحات البحرية مثل البحر </a:t>
            </a:r>
            <a:r>
              <a:rPr lang="ar-SA" b="1" dirty="0" err="1" smtClean="0">
                <a:solidFill>
                  <a:srgbClr val="0070C0"/>
                </a:solidFill>
              </a:rPr>
              <a:t>الإقليمى</a:t>
            </a:r>
            <a:r>
              <a:rPr lang="ar-SA" b="1" dirty="0" smtClean="0">
                <a:solidFill>
                  <a:srgbClr val="0070C0"/>
                </a:solidFill>
              </a:rPr>
              <a:t> والمنطقة الملاصقة والمنطقة الاقتصادية </a:t>
            </a:r>
            <a:r>
              <a:rPr lang="ar-SA" b="1" dirty="0" err="1" smtClean="0">
                <a:solidFill>
                  <a:srgbClr val="0070C0"/>
                </a:solidFill>
              </a:rPr>
              <a:t>وأعالى</a:t>
            </a:r>
            <a:r>
              <a:rPr lang="ar-SA" b="1" dirty="0" smtClean="0">
                <a:solidFill>
                  <a:srgbClr val="0070C0"/>
                </a:solidFill>
              </a:rPr>
              <a:t> البحار وتشمل المياه الداخلية للدول الساحلية الموانئ والأرصفة والمراسي وكل المياه </a:t>
            </a:r>
            <a:r>
              <a:rPr lang="ar-SA" b="1" dirty="0" err="1" smtClean="0">
                <a:solidFill>
                  <a:srgbClr val="0070C0"/>
                </a:solidFill>
              </a:rPr>
              <a:t>التى</a:t>
            </a:r>
            <a:r>
              <a:rPr lang="ar-SA" b="1" dirty="0" smtClean="0">
                <a:solidFill>
                  <a:srgbClr val="0070C0"/>
                </a:solidFill>
              </a:rPr>
              <a:t> تتواجد فيما وراء خط أساس قياس البحر الإقليمي كالخلجان والمياه التاريخية. أما من الناحية الجغرافية فيقتصر معناها على المياه </a:t>
            </a:r>
            <a:r>
              <a:rPr lang="ar-SA" b="1" dirty="0" err="1" smtClean="0">
                <a:solidFill>
                  <a:srgbClr val="0070C0"/>
                </a:solidFill>
              </a:rPr>
              <a:t>التى</a:t>
            </a:r>
            <a:r>
              <a:rPr lang="ar-SA" b="1" dirty="0" smtClean="0">
                <a:solidFill>
                  <a:srgbClr val="0070C0"/>
                </a:solidFill>
              </a:rPr>
              <a:t> تحيط </a:t>
            </a:r>
            <a:r>
              <a:rPr lang="ar-SA" b="1" dirty="0" err="1" smtClean="0">
                <a:solidFill>
                  <a:srgbClr val="0070C0"/>
                </a:solidFill>
              </a:rPr>
              <a:t>بها</a:t>
            </a:r>
            <a:r>
              <a:rPr lang="ar-SA" b="1" dirty="0" smtClean="0">
                <a:solidFill>
                  <a:srgbClr val="0070C0"/>
                </a:solidFill>
              </a:rPr>
              <a:t> الأرض من كل جانب كالبحر الميت، أو تلك </a:t>
            </a:r>
            <a:r>
              <a:rPr lang="ar-SA" b="1" dirty="0" err="1" smtClean="0">
                <a:solidFill>
                  <a:srgbClr val="0070C0"/>
                </a:solidFill>
              </a:rPr>
              <a:t>التى</a:t>
            </a:r>
            <a:r>
              <a:rPr lang="ar-SA" b="1" dirty="0" smtClean="0">
                <a:solidFill>
                  <a:srgbClr val="0070C0"/>
                </a:solidFill>
              </a:rPr>
              <a:t> تتواجد داخل الإقليم البرى للدولة.</a:t>
            </a:r>
            <a:endParaRPr lang="en-US" dirty="0" smtClean="0">
              <a:solidFill>
                <a:srgbClr val="0070C0"/>
              </a:solidFill>
            </a:endParaRPr>
          </a:p>
          <a:p>
            <a:endParaRPr lang="ar-IQ" dirty="0"/>
          </a:p>
        </p:txBody>
      </p:sp>
      <p:sp>
        <p:nvSpPr>
          <p:cNvPr id="3" name="عنوان 2"/>
          <p:cNvSpPr>
            <a:spLocks noGrp="1"/>
          </p:cNvSpPr>
          <p:nvPr>
            <p:ph type="title"/>
          </p:nvPr>
        </p:nvSpPr>
        <p:spPr/>
        <p:txBody>
          <a:bodyPr>
            <a:normAutofit fontScale="90000"/>
          </a:bodyPr>
          <a:lstStyle/>
          <a:p>
            <a:pPr algn="just"/>
            <a:r>
              <a:rPr lang="ar-IQ" u="sng" dirty="0" smtClean="0">
                <a:solidFill>
                  <a:schemeClr val="accent2"/>
                </a:solidFill>
                <a:effectLst/>
              </a:rPr>
              <a:t/>
            </a:r>
            <a:br>
              <a:rPr lang="ar-IQ" u="sng" dirty="0" smtClean="0">
                <a:solidFill>
                  <a:schemeClr val="accent2"/>
                </a:solidFill>
                <a:effectLst/>
              </a:rPr>
            </a:br>
            <a:r>
              <a:rPr lang="ar-SA" u="sng" dirty="0" err="1" smtClean="0">
                <a:solidFill>
                  <a:schemeClr val="accent2"/>
                </a:solidFill>
                <a:effectLst/>
              </a:rPr>
              <a:t>اولاً</a:t>
            </a:r>
            <a:r>
              <a:rPr lang="ar-SA" u="sng" dirty="0" smtClean="0">
                <a:solidFill>
                  <a:schemeClr val="accent2"/>
                </a:solidFill>
                <a:effectLst/>
              </a:rPr>
              <a:t>: </a:t>
            </a:r>
            <a:r>
              <a:rPr lang="ar-IQ" u="sng" dirty="0" smtClean="0">
                <a:solidFill>
                  <a:schemeClr val="accent2"/>
                </a:solidFill>
                <a:effectLst/>
              </a:rPr>
              <a:t>تعريف </a:t>
            </a:r>
            <a:r>
              <a:rPr lang="ar-SA" u="sng" dirty="0" smtClean="0">
                <a:solidFill>
                  <a:schemeClr val="accent2"/>
                </a:solidFill>
                <a:effectLst/>
              </a:rPr>
              <a:t>المياه الداخلية</a:t>
            </a:r>
            <a:r>
              <a:rPr lang="en-US" dirty="0" smtClean="0">
                <a:solidFill>
                  <a:schemeClr val="accent2"/>
                </a:solidFill>
                <a:effectLst/>
              </a:rPr>
              <a:t>Internal Waters            </a:t>
            </a:r>
            <a:br>
              <a:rPr lang="en-US" dirty="0" smtClean="0">
                <a:solidFill>
                  <a:schemeClr val="accent2"/>
                </a:solidFill>
                <a:effectLst/>
              </a:rPr>
            </a:br>
            <a:endParaRPr lang="ar-IQ" dirty="0">
              <a:solidFill>
                <a:schemeClr val="accent2"/>
              </a:solidFill>
              <a:effectLst/>
            </a:endParaRPr>
          </a:p>
        </p:txBody>
      </p:sp>
    </p:spTree>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 result"/>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428860" y="71414"/>
            <a:ext cx="414340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مفردات مقرر القانون البحري ق260</a:t>
            </a:r>
            <a:endParaRPr kumimoji="0" lang="ar-IQ"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جدول 3"/>
          <p:cNvGraphicFramePr>
            <a:graphicFrameLocks noGrp="1"/>
          </p:cNvGraphicFramePr>
          <p:nvPr/>
        </p:nvGraphicFramePr>
        <p:xfrm>
          <a:off x="2214546" y="500042"/>
          <a:ext cx="4423173" cy="6344412"/>
        </p:xfrm>
        <a:graphic>
          <a:graphicData uri="http://schemas.openxmlformats.org/drawingml/2006/table">
            <a:tbl>
              <a:tblPr rtl="1"/>
              <a:tblGrid>
                <a:gridCol w="614491"/>
                <a:gridCol w="3808682"/>
              </a:tblGrid>
              <a:tr h="587491">
                <a:tc>
                  <a:txBody>
                    <a:bodyPr/>
                    <a:lstStyle/>
                    <a:p>
                      <a:pPr algn="ctr" rtl="1">
                        <a:lnSpc>
                          <a:spcPct val="115000"/>
                        </a:lnSpc>
                        <a:spcAft>
                          <a:spcPts val="0"/>
                        </a:spcAft>
                      </a:pPr>
                      <a:r>
                        <a:rPr lang="ar-IQ" sz="1400" b="1" dirty="0">
                          <a:latin typeface="Cambria"/>
                          <a:ea typeface="Times New Roman"/>
                          <a:cs typeface="Times New Roman"/>
                        </a:rPr>
                        <a:t>1</a:t>
                      </a:r>
                      <a:endParaRPr lang="en-US" sz="1400" dirty="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2000" dirty="0" smtClean="0">
                          <a:latin typeface="Calibri"/>
                          <a:ea typeface="Times New Roman"/>
                          <a:cs typeface="Simplified Arabic"/>
                        </a:rPr>
                        <a:t>مقدمة</a:t>
                      </a:r>
                      <a:endParaRPr lang="ar-IQ" sz="2000" dirty="0" smtClean="0">
                        <a:latin typeface="Calibri"/>
                        <a:ea typeface="Times New Roman"/>
                        <a:cs typeface="Simplified Arabic"/>
                      </a:endParaRPr>
                    </a:p>
                    <a:p>
                      <a:pPr algn="ctr" rtl="1">
                        <a:lnSpc>
                          <a:spcPct val="115000"/>
                        </a:lnSpc>
                        <a:spcAft>
                          <a:spcPts val="0"/>
                        </a:spcAft>
                      </a:pPr>
                      <a:endParaRPr lang="en-US" sz="1800" dirty="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63175">
                <a:tc>
                  <a:txBody>
                    <a:bodyPr/>
                    <a:lstStyle/>
                    <a:p>
                      <a:pPr algn="ctr" rtl="1">
                        <a:lnSpc>
                          <a:spcPct val="115000"/>
                        </a:lnSpc>
                        <a:spcAft>
                          <a:spcPts val="0"/>
                        </a:spcAft>
                      </a:pPr>
                      <a:r>
                        <a:rPr lang="ar-IQ" sz="1400" b="1">
                          <a:latin typeface="Cambria"/>
                          <a:ea typeface="Times New Roman"/>
                          <a:cs typeface="Times New Roman"/>
                        </a:rPr>
                        <a:t>2</a:t>
                      </a:r>
                      <a:endParaRPr lang="en-US" sz="140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15000"/>
                        </a:lnSpc>
                        <a:spcAft>
                          <a:spcPts val="0"/>
                        </a:spcAft>
                      </a:pPr>
                      <a:r>
                        <a:rPr lang="ar-SA" sz="1800" b="1" dirty="0">
                          <a:latin typeface="Calibri"/>
                          <a:ea typeface="Times New Roman"/>
                          <a:cs typeface="Simplified Arabic"/>
                        </a:rPr>
                        <a:t>اتفاقية الأمم المتحدة لعام 1982 واتفاقيات جنيف لعام 1958 </a:t>
                      </a:r>
                      <a:endParaRPr lang="en-US" sz="1800" dirty="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76920">
                <a:tc>
                  <a:txBody>
                    <a:bodyPr/>
                    <a:lstStyle/>
                    <a:p>
                      <a:pPr algn="ctr" rtl="1">
                        <a:lnSpc>
                          <a:spcPct val="115000"/>
                        </a:lnSpc>
                        <a:spcAft>
                          <a:spcPts val="0"/>
                        </a:spcAft>
                      </a:pPr>
                      <a:r>
                        <a:rPr lang="ar-IQ" sz="1400" b="1">
                          <a:latin typeface="Cambria"/>
                          <a:ea typeface="Times New Roman"/>
                          <a:cs typeface="Times New Roman"/>
                        </a:rPr>
                        <a:t>3</a:t>
                      </a:r>
                      <a:endParaRPr lang="en-US" sz="140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b="1" dirty="0">
                          <a:latin typeface="Calibri"/>
                          <a:ea typeface="Times New Roman"/>
                          <a:cs typeface="Simplified Arabic"/>
                        </a:rPr>
                        <a:t>المياه الداخلية </a:t>
                      </a:r>
                      <a:endParaRPr lang="en-US" sz="1800" dirty="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175">
                <a:tc>
                  <a:txBody>
                    <a:bodyPr/>
                    <a:lstStyle/>
                    <a:p>
                      <a:pPr algn="ctr" rtl="1">
                        <a:lnSpc>
                          <a:spcPct val="115000"/>
                        </a:lnSpc>
                        <a:spcAft>
                          <a:spcPts val="0"/>
                        </a:spcAft>
                      </a:pPr>
                      <a:r>
                        <a:rPr lang="ar-IQ" sz="1400" b="1">
                          <a:latin typeface="Cambria"/>
                          <a:ea typeface="Times New Roman"/>
                          <a:cs typeface="Times New Roman"/>
                        </a:rPr>
                        <a:t>4</a:t>
                      </a:r>
                      <a:endParaRPr lang="en-US" sz="140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15000"/>
                        </a:lnSpc>
                        <a:spcAft>
                          <a:spcPts val="0"/>
                        </a:spcAft>
                      </a:pPr>
                      <a:r>
                        <a:rPr lang="ar-SA" sz="1800" b="1" dirty="0">
                          <a:latin typeface="Calibri"/>
                          <a:ea typeface="Times New Roman"/>
                          <a:cs typeface="Simplified Arabic"/>
                        </a:rPr>
                        <a:t>الوضع القانوني للسفن الأجنبية حال تواجدها </a:t>
                      </a:r>
                      <a:r>
                        <a:rPr lang="ar-SA" sz="1800" b="1" dirty="0" err="1">
                          <a:latin typeface="Calibri"/>
                          <a:ea typeface="Times New Roman"/>
                          <a:cs typeface="Simplified Arabic"/>
                        </a:rPr>
                        <a:t>فى</a:t>
                      </a:r>
                      <a:r>
                        <a:rPr lang="ar-SA" sz="1800" b="1" dirty="0">
                          <a:latin typeface="Calibri"/>
                          <a:ea typeface="Times New Roman"/>
                          <a:cs typeface="Simplified Arabic"/>
                        </a:rPr>
                        <a:t> المياه الداخلية</a:t>
                      </a:r>
                      <a:r>
                        <a:rPr lang="en-US" sz="1800" b="1" dirty="0">
                          <a:latin typeface="Simplified Arabic"/>
                          <a:ea typeface="Times New Roman"/>
                          <a:cs typeface="Arial"/>
                        </a:rPr>
                        <a:t> :</a:t>
                      </a:r>
                      <a:endParaRPr lang="en-US" sz="1800" dirty="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76920">
                <a:tc>
                  <a:txBody>
                    <a:bodyPr/>
                    <a:lstStyle/>
                    <a:p>
                      <a:pPr algn="ctr" rtl="1">
                        <a:lnSpc>
                          <a:spcPct val="115000"/>
                        </a:lnSpc>
                        <a:spcAft>
                          <a:spcPts val="0"/>
                        </a:spcAft>
                      </a:pPr>
                      <a:r>
                        <a:rPr lang="ar-IQ" sz="1400" b="1">
                          <a:latin typeface="Cambria"/>
                          <a:ea typeface="Times New Roman"/>
                          <a:cs typeface="Times New Roman"/>
                        </a:rPr>
                        <a:t>5</a:t>
                      </a:r>
                      <a:endParaRPr lang="en-US" sz="140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b="1" dirty="0">
                          <a:latin typeface="Calibri"/>
                          <a:ea typeface="Times New Roman"/>
                          <a:cs typeface="Simplified Arabic"/>
                        </a:rPr>
                        <a:t>المرور البريء </a:t>
                      </a:r>
                      <a:r>
                        <a:rPr lang="ar-SA" sz="1800" b="1" dirty="0" err="1">
                          <a:latin typeface="Calibri"/>
                          <a:ea typeface="Times New Roman"/>
                          <a:cs typeface="Simplified Arabic"/>
                        </a:rPr>
                        <a:t>فى</a:t>
                      </a:r>
                      <a:r>
                        <a:rPr lang="ar-SA" sz="1800" b="1" dirty="0">
                          <a:latin typeface="Calibri"/>
                          <a:ea typeface="Times New Roman"/>
                          <a:cs typeface="Simplified Arabic"/>
                        </a:rPr>
                        <a:t> المياه الداخلية</a:t>
                      </a:r>
                      <a:r>
                        <a:rPr lang="en-US" sz="1800" b="1" dirty="0">
                          <a:latin typeface="Simplified Arabic"/>
                          <a:ea typeface="Times New Roman"/>
                          <a:cs typeface="Arial"/>
                        </a:rPr>
                        <a:t> :</a:t>
                      </a:r>
                      <a:endParaRPr lang="en-US" sz="1800" dirty="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920">
                <a:tc>
                  <a:txBody>
                    <a:bodyPr/>
                    <a:lstStyle/>
                    <a:p>
                      <a:pPr algn="ctr" rtl="1">
                        <a:lnSpc>
                          <a:spcPct val="115000"/>
                        </a:lnSpc>
                        <a:spcAft>
                          <a:spcPts val="0"/>
                        </a:spcAft>
                      </a:pPr>
                      <a:r>
                        <a:rPr lang="ar-IQ" sz="1400" b="1">
                          <a:latin typeface="Cambria"/>
                          <a:ea typeface="Times New Roman"/>
                          <a:cs typeface="Times New Roman"/>
                        </a:rPr>
                        <a:t>7</a:t>
                      </a:r>
                      <a:endParaRPr lang="en-US" sz="140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15000"/>
                        </a:lnSpc>
                        <a:spcAft>
                          <a:spcPts val="0"/>
                        </a:spcAft>
                      </a:pPr>
                      <a:r>
                        <a:rPr lang="ar-SA" sz="1800" b="1" dirty="0">
                          <a:latin typeface="Calibri"/>
                          <a:ea typeface="Times New Roman"/>
                          <a:cs typeface="Simplified Arabic"/>
                        </a:rPr>
                        <a:t>النظام القانوني للبحر الإقليمي</a:t>
                      </a:r>
                      <a:endParaRPr lang="en-US" sz="1800" dirty="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76920">
                <a:tc>
                  <a:txBody>
                    <a:bodyPr/>
                    <a:lstStyle/>
                    <a:p>
                      <a:pPr algn="ctr" rtl="1">
                        <a:lnSpc>
                          <a:spcPct val="115000"/>
                        </a:lnSpc>
                        <a:spcAft>
                          <a:spcPts val="0"/>
                        </a:spcAft>
                      </a:pPr>
                      <a:endParaRPr lang="en-US" sz="140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b="1" dirty="0">
                          <a:latin typeface="Calibri"/>
                          <a:ea typeface="Times New Roman"/>
                          <a:cs typeface="Simplified Arabic"/>
                        </a:rPr>
                        <a:t>تعريف البحر </a:t>
                      </a:r>
                      <a:r>
                        <a:rPr lang="ar-SA" sz="1800" b="1" dirty="0" err="1">
                          <a:latin typeface="Calibri"/>
                          <a:ea typeface="Times New Roman"/>
                          <a:cs typeface="Simplified Arabic"/>
                        </a:rPr>
                        <a:t>الاقليمي</a:t>
                      </a:r>
                      <a:endParaRPr lang="en-US" sz="1800" dirty="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920">
                <a:tc>
                  <a:txBody>
                    <a:bodyPr/>
                    <a:lstStyle/>
                    <a:p>
                      <a:pPr algn="ctr" rtl="1">
                        <a:lnSpc>
                          <a:spcPct val="115000"/>
                        </a:lnSpc>
                        <a:spcAft>
                          <a:spcPts val="0"/>
                        </a:spcAft>
                      </a:pPr>
                      <a:r>
                        <a:rPr lang="ar-IQ" sz="1400" b="1">
                          <a:latin typeface="Cambria"/>
                          <a:ea typeface="Times New Roman"/>
                          <a:cs typeface="Times New Roman"/>
                        </a:rPr>
                        <a:t>8</a:t>
                      </a:r>
                      <a:endParaRPr lang="en-US" sz="140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15000"/>
                        </a:lnSpc>
                        <a:spcAft>
                          <a:spcPts val="0"/>
                        </a:spcAft>
                      </a:pPr>
                      <a:r>
                        <a:rPr lang="ar-SA" sz="1800" b="1" dirty="0">
                          <a:latin typeface="Calibri"/>
                          <a:ea typeface="Times New Roman"/>
                          <a:cs typeface="Simplified Arabic"/>
                        </a:rPr>
                        <a:t>حقوق الدولة الساحلية </a:t>
                      </a:r>
                      <a:endParaRPr lang="en-US" sz="1800" dirty="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76920">
                <a:tc>
                  <a:txBody>
                    <a:bodyPr/>
                    <a:lstStyle/>
                    <a:p>
                      <a:pPr algn="ctr" rtl="1">
                        <a:lnSpc>
                          <a:spcPct val="115000"/>
                        </a:lnSpc>
                        <a:spcAft>
                          <a:spcPts val="0"/>
                        </a:spcAft>
                      </a:pPr>
                      <a:r>
                        <a:rPr lang="ar-IQ" sz="1400" b="1">
                          <a:latin typeface="Cambria"/>
                          <a:ea typeface="Times New Roman"/>
                          <a:cs typeface="Times New Roman"/>
                        </a:rPr>
                        <a:t>9</a:t>
                      </a:r>
                      <a:endParaRPr lang="en-US" sz="140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b="1" dirty="0">
                          <a:latin typeface="Calibri"/>
                          <a:ea typeface="Times New Roman"/>
                          <a:cs typeface="Simplified Arabic"/>
                        </a:rPr>
                        <a:t>واجبات الدولة الساحلية</a:t>
                      </a:r>
                      <a:endParaRPr lang="en-US" sz="1800" dirty="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175">
                <a:tc>
                  <a:txBody>
                    <a:bodyPr/>
                    <a:lstStyle/>
                    <a:p>
                      <a:pPr algn="ctr" rtl="1">
                        <a:lnSpc>
                          <a:spcPct val="115000"/>
                        </a:lnSpc>
                        <a:spcAft>
                          <a:spcPts val="0"/>
                        </a:spcAft>
                      </a:pPr>
                      <a:r>
                        <a:rPr lang="ar-IQ" sz="1400" b="1">
                          <a:latin typeface="Cambria"/>
                          <a:ea typeface="Times New Roman"/>
                          <a:cs typeface="Times New Roman"/>
                        </a:rPr>
                        <a:t>10</a:t>
                      </a:r>
                      <a:endParaRPr lang="en-US" sz="140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15000"/>
                        </a:lnSpc>
                        <a:spcAft>
                          <a:spcPts val="0"/>
                        </a:spcAft>
                      </a:pPr>
                      <a:r>
                        <a:rPr lang="ar-SA" sz="1800" b="1" dirty="0">
                          <a:latin typeface="Calibri"/>
                          <a:ea typeface="Times New Roman"/>
                          <a:cs typeface="Simplified Arabic"/>
                        </a:rPr>
                        <a:t>الوضع </a:t>
                      </a:r>
                      <a:r>
                        <a:rPr lang="ar-SA" sz="1800" b="1" dirty="0" err="1">
                          <a:latin typeface="Calibri"/>
                          <a:ea typeface="Times New Roman"/>
                          <a:cs typeface="Simplified Arabic"/>
                        </a:rPr>
                        <a:t>القانونى</a:t>
                      </a:r>
                      <a:r>
                        <a:rPr lang="ar-SA" sz="1800" b="1" dirty="0">
                          <a:latin typeface="Calibri"/>
                          <a:ea typeface="Times New Roman"/>
                          <a:cs typeface="Simplified Arabic"/>
                        </a:rPr>
                        <a:t> للسفن الأجنبية حال وجودها في البحر الإقليمي</a:t>
                      </a:r>
                      <a:endParaRPr lang="en-US" sz="1800" dirty="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76920">
                <a:tc>
                  <a:txBody>
                    <a:bodyPr/>
                    <a:lstStyle/>
                    <a:p>
                      <a:pPr algn="ctr" rtl="1">
                        <a:lnSpc>
                          <a:spcPct val="115000"/>
                        </a:lnSpc>
                        <a:spcAft>
                          <a:spcPts val="0"/>
                        </a:spcAft>
                      </a:pPr>
                      <a:r>
                        <a:rPr lang="ar-IQ" sz="1400" b="1">
                          <a:latin typeface="Cambria"/>
                          <a:ea typeface="Times New Roman"/>
                          <a:cs typeface="Times New Roman"/>
                        </a:rPr>
                        <a:t>11</a:t>
                      </a:r>
                      <a:endParaRPr lang="en-US" sz="140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b="1" dirty="0">
                          <a:latin typeface="Calibri"/>
                          <a:ea typeface="Times New Roman"/>
                          <a:cs typeface="Simplified Arabic"/>
                        </a:rPr>
                        <a:t>المنطقة المتاخمة</a:t>
                      </a:r>
                      <a:endParaRPr lang="en-US" sz="1800" dirty="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920">
                <a:tc>
                  <a:txBody>
                    <a:bodyPr/>
                    <a:lstStyle/>
                    <a:p>
                      <a:pPr algn="ctr" rtl="1">
                        <a:lnSpc>
                          <a:spcPct val="115000"/>
                        </a:lnSpc>
                        <a:spcAft>
                          <a:spcPts val="0"/>
                        </a:spcAft>
                      </a:pPr>
                      <a:r>
                        <a:rPr lang="ar-IQ" sz="1400" b="1">
                          <a:latin typeface="Cambria"/>
                          <a:ea typeface="Times New Roman"/>
                          <a:cs typeface="Times New Roman"/>
                        </a:rPr>
                        <a:t>12</a:t>
                      </a:r>
                      <a:endParaRPr lang="en-US" sz="140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15000"/>
                        </a:lnSpc>
                        <a:spcAft>
                          <a:spcPts val="0"/>
                        </a:spcAft>
                      </a:pPr>
                      <a:r>
                        <a:rPr lang="ar-SA" sz="1800" b="1" dirty="0">
                          <a:latin typeface="Calibri"/>
                          <a:ea typeface="Times New Roman"/>
                          <a:cs typeface="Simplified Arabic"/>
                        </a:rPr>
                        <a:t>المضايق المستخدمة للملاحة البحرية</a:t>
                      </a:r>
                      <a:endParaRPr lang="en-US" sz="1800" dirty="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76920">
                <a:tc>
                  <a:txBody>
                    <a:bodyPr/>
                    <a:lstStyle/>
                    <a:p>
                      <a:pPr algn="ctr" rtl="1">
                        <a:lnSpc>
                          <a:spcPct val="115000"/>
                        </a:lnSpc>
                        <a:spcAft>
                          <a:spcPts val="0"/>
                        </a:spcAft>
                      </a:pPr>
                      <a:r>
                        <a:rPr lang="ar-IQ" sz="1400" b="1">
                          <a:latin typeface="Cambria"/>
                          <a:ea typeface="Times New Roman"/>
                          <a:cs typeface="Times New Roman"/>
                        </a:rPr>
                        <a:t>13</a:t>
                      </a:r>
                      <a:endParaRPr lang="en-US" sz="140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b="1" dirty="0">
                          <a:latin typeface="Calibri"/>
                          <a:ea typeface="Times New Roman"/>
                          <a:cs typeface="Simplified Arabic"/>
                        </a:rPr>
                        <a:t>الدول الأرخبيلية</a:t>
                      </a:r>
                      <a:endParaRPr lang="en-US" sz="1800" dirty="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920">
                <a:tc>
                  <a:txBody>
                    <a:bodyPr/>
                    <a:lstStyle/>
                    <a:p>
                      <a:pPr algn="ctr" rtl="1">
                        <a:lnSpc>
                          <a:spcPct val="115000"/>
                        </a:lnSpc>
                        <a:spcAft>
                          <a:spcPts val="0"/>
                        </a:spcAft>
                      </a:pPr>
                      <a:r>
                        <a:rPr lang="ar-IQ" sz="1400" b="1">
                          <a:latin typeface="Cambria"/>
                          <a:ea typeface="Times New Roman"/>
                          <a:cs typeface="Times New Roman"/>
                        </a:rPr>
                        <a:t>14</a:t>
                      </a:r>
                      <a:endParaRPr lang="en-US" sz="140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15000"/>
                        </a:lnSpc>
                        <a:spcAft>
                          <a:spcPts val="0"/>
                        </a:spcAft>
                      </a:pPr>
                      <a:r>
                        <a:rPr lang="ar-SA" sz="1800" b="1" dirty="0">
                          <a:latin typeface="Calibri"/>
                          <a:ea typeface="Times New Roman"/>
                          <a:cs typeface="Simplified Arabic"/>
                        </a:rPr>
                        <a:t>الجرف </a:t>
                      </a:r>
                      <a:r>
                        <a:rPr lang="ar-SA" sz="1800" b="1" dirty="0" err="1">
                          <a:latin typeface="Calibri"/>
                          <a:ea typeface="Times New Roman"/>
                          <a:cs typeface="Simplified Arabic"/>
                        </a:rPr>
                        <a:t>القارى</a:t>
                      </a:r>
                      <a:endParaRPr lang="en-US" sz="1800" dirty="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76920">
                <a:tc>
                  <a:txBody>
                    <a:bodyPr/>
                    <a:lstStyle/>
                    <a:p>
                      <a:pPr algn="ctr" rtl="1">
                        <a:lnSpc>
                          <a:spcPct val="115000"/>
                        </a:lnSpc>
                        <a:spcAft>
                          <a:spcPts val="0"/>
                        </a:spcAft>
                      </a:pPr>
                      <a:r>
                        <a:rPr lang="ar-IQ" sz="1400" b="1">
                          <a:latin typeface="Cambria"/>
                          <a:ea typeface="Times New Roman"/>
                          <a:cs typeface="Times New Roman"/>
                        </a:rPr>
                        <a:t>15</a:t>
                      </a:r>
                      <a:endParaRPr lang="en-US" sz="140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800" b="1" dirty="0">
                          <a:latin typeface="Calibri"/>
                          <a:ea typeface="Times New Roman"/>
                          <a:cs typeface="Simplified Arabic"/>
                        </a:rPr>
                        <a:t>أعالي البحار</a:t>
                      </a:r>
                      <a:endParaRPr lang="en-US" sz="1800" dirty="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920">
                <a:tc>
                  <a:txBody>
                    <a:bodyPr/>
                    <a:lstStyle/>
                    <a:p>
                      <a:pPr algn="ctr" rtl="1">
                        <a:lnSpc>
                          <a:spcPct val="115000"/>
                        </a:lnSpc>
                        <a:spcAft>
                          <a:spcPts val="0"/>
                        </a:spcAft>
                      </a:pPr>
                      <a:r>
                        <a:rPr lang="ar-IQ" sz="1400" b="1">
                          <a:latin typeface="Cambria"/>
                          <a:ea typeface="Times New Roman"/>
                          <a:cs typeface="Times New Roman"/>
                        </a:rPr>
                        <a:t>17</a:t>
                      </a:r>
                      <a:endParaRPr lang="en-US" sz="140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1">
                        <a:lnSpc>
                          <a:spcPct val="115000"/>
                        </a:lnSpc>
                        <a:spcAft>
                          <a:spcPts val="0"/>
                        </a:spcAft>
                      </a:pPr>
                      <a:r>
                        <a:rPr lang="ar-SA" sz="1800" b="1" dirty="0">
                          <a:latin typeface="Calibri"/>
                          <a:ea typeface="Times New Roman"/>
                          <a:cs typeface="Simplified Arabic"/>
                        </a:rPr>
                        <a:t>بعض الاتفاقيات الدولية البحرية</a:t>
                      </a:r>
                      <a:endParaRPr lang="en-US" sz="1800" dirty="0">
                        <a:latin typeface="Calibri"/>
                        <a:ea typeface="Times New Roman"/>
                        <a:cs typeface="Arial"/>
                      </a:endParaRPr>
                    </a:p>
                  </a:txBody>
                  <a:tcPr marL="53163" marR="53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نتائج الدكتوراه\صور جوية لخور الزير\الخليج+البحر الاحمر.jpg"/>
          <p:cNvPicPr/>
          <p:nvPr/>
        </p:nvPicPr>
        <p:blipFill>
          <a:blip r:embed="rId2"/>
          <a:srcRect/>
          <a:stretch>
            <a:fillRect/>
          </a:stretch>
        </p:blipFill>
        <p:spPr bwMode="auto">
          <a:xfrm>
            <a:off x="0" y="-24"/>
            <a:ext cx="9144000" cy="6858024"/>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نتائج الدكتوراه\صور جوية لخور الزير\الخليج العربي.jpg"/>
          <p:cNvPicPr/>
          <p:nvPr/>
        </p:nvPicPr>
        <p:blipFill>
          <a:blip r:embed="rId2"/>
          <a:srcRect l="29886" r="1817"/>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D:\نتائج الدكتوراه\صور جوية لخور الزير\NW A.G.jpg"/>
          <p:cNvPicPr/>
          <p:nvPr/>
        </p:nvPicPr>
        <p:blipFill>
          <a:blip r:embed="rId2"/>
          <a:srcRect l="27870" b="24555"/>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Coastal_Expedition\Basra Pearl_Stations.JPG"/>
          <p:cNvPicPr/>
          <p:nvPr/>
        </p:nvPicPr>
        <p:blipFill>
          <a:blip r:embed="rId2" cstate="print"/>
          <a:srcRect/>
          <a:stretch>
            <a:fillRect/>
          </a:stretch>
        </p:blipFill>
        <p:spPr bwMode="auto">
          <a:xfrm>
            <a:off x="0" y="0"/>
            <a:ext cx="9144000" cy="6858000"/>
          </a:xfrm>
          <a:prstGeom prst="roundRect">
            <a:avLst>
              <a:gd name="adj" fmla="val 16667"/>
            </a:avLst>
          </a:prstGeom>
          <a:ln>
            <a:noFill/>
          </a:ln>
          <a:effectLst>
            <a:outerShdw blurRad="76200" dist="38100" dir="7800000" algn="tl" rotWithShape="0">
              <a:srgbClr val="000000">
                <a:alpha val="40000"/>
              </a:srgbClr>
            </a:outerShdw>
          </a:effectLst>
        </p:spPr>
      </p:pic>
    </p:spTree>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481329"/>
            <a:ext cx="8229600" cy="2876365"/>
          </a:xfrm>
        </p:spPr>
        <p:txBody>
          <a:bodyPr/>
          <a:lstStyle/>
          <a:p>
            <a:pPr algn="just">
              <a:buNone/>
            </a:pPr>
            <a:r>
              <a:rPr lang="ar-IQ" b="1" dirty="0" smtClean="0">
                <a:solidFill>
                  <a:srgbClr val="0070C0"/>
                </a:solidFill>
              </a:rPr>
              <a:t>  </a:t>
            </a:r>
            <a:r>
              <a:rPr lang="ar-SA" b="1" dirty="0" smtClean="0">
                <a:solidFill>
                  <a:srgbClr val="0070C0"/>
                </a:solidFill>
              </a:rPr>
              <a:t>تعتبر المياه الداخلية خاضعة لسيادة الدولة الساحلية باعتبارها جزءا لا يتجزأ من إقليمها البري ، تسرى عليه كل أوجه النظام </a:t>
            </a:r>
            <a:r>
              <a:rPr lang="ar-SA" b="1" dirty="0" err="1" smtClean="0">
                <a:solidFill>
                  <a:srgbClr val="0070C0"/>
                </a:solidFill>
              </a:rPr>
              <a:t>القانونى</a:t>
            </a:r>
            <a:r>
              <a:rPr lang="ar-SA" b="1" dirty="0" smtClean="0">
                <a:solidFill>
                  <a:srgbClr val="0070C0"/>
                </a:solidFill>
              </a:rPr>
              <a:t> لليابسة. ومن ثم تتمتع الدولة الساحلية باختصاصات وسلطات واسعة على مياهها الداخلية تفوق ما تتمتع </a:t>
            </a:r>
            <a:r>
              <a:rPr lang="ar-SA" b="1" dirty="0" err="1" smtClean="0">
                <a:solidFill>
                  <a:srgbClr val="0070C0"/>
                </a:solidFill>
              </a:rPr>
              <a:t>به</a:t>
            </a:r>
            <a:r>
              <a:rPr lang="ar-SA" b="1" dirty="0" smtClean="0">
                <a:solidFill>
                  <a:srgbClr val="0070C0"/>
                </a:solidFill>
              </a:rPr>
              <a:t> من سلطات على غيرها من المساحات البحرية الأخرى، وهذا ما يبدو واضحاً مما تضمنته الاتفاقية </a:t>
            </a:r>
            <a:r>
              <a:rPr lang="ar-SA" b="1" dirty="0" err="1" smtClean="0">
                <a:solidFill>
                  <a:srgbClr val="0070C0"/>
                </a:solidFill>
              </a:rPr>
              <a:t>فى</a:t>
            </a:r>
            <a:r>
              <a:rPr lang="ar-SA" b="1" dirty="0" smtClean="0">
                <a:solidFill>
                  <a:srgbClr val="0070C0"/>
                </a:solidFill>
              </a:rPr>
              <a:t> مادتيها 25، 27 حيث قررتا أن للدولة الساحلية الحق بما يلي:</a:t>
            </a:r>
            <a:endParaRPr lang="en-US" b="1" dirty="0" smtClean="0">
              <a:solidFill>
                <a:srgbClr val="0070C0"/>
              </a:solidFill>
            </a:endParaRPr>
          </a:p>
          <a:p>
            <a:pPr algn="just">
              <a:buNone/>
            </a:pPr>
            <a:endParaRPr lang="ar-IQ" b="1" dirty="0">
              <a:solidFill>
                <a:srgbClr val="0070C0"/>
              </a:solidFill>
            </a:endParaRPr>
          </a:p>
        </p:txBody>
      </p:sp>
      <p:sp>
        <p:nvSpPr>
          <p:cNvPr id="3" name="عنوان 2"/>
          <p:cNvSpPr>
            <a:spLocks noGrp="1"/>
          </p:cNvSpPr>
          <p:nvPr>
            <p:ph type="title"/>
          </p:nvPr>
        </p:nvSpPr>
        <p:spPr>
          <a:xfrm>
            <a:off x="457200" y="274638"/>
            <a:ext cx="8229600" cy="582594"/>
          </a:xfrm>
        </p:spPr>
        <p:txBody>
          <a:bodyPr>
            <a:normAutofit fontScale="90000"/>
          </a:bodyPr>
          <a:lstStyle/>
          <a:p>
            <a:pPr algn="ctr"/>
            <a:r>
              <a:rPr lang="ar-IQ" u="sng" dirty="0" smtClean="0">
                <a:solidFill>
                  <a:srgbClr val="FF0000"/>
                </a:solidFill>
                <a:effectLst/>
              </a:rPr>
              <a:t/>
            </a:r>
            <a:br>
              <a:rPr lang="ar-IQ" u="sng" dirty="0" smtClean="0">
                <a:solidFill>
                  <a:srgbClr val="FF0000"/>
                </a:solidFill>
                <a:effectLst/>
              </a:rPr>
            </a:br>
            <a:r>
              <a:rPr lang="ar-SA" u="sng" dirty="0" smtClean="0">
                <a:solidFill>
                  <a:srgbClr val="FF0000"/>
                </a:solidFill>
                <a:effectLst/>
              </a:rPr>
              <a:t>ثانياً : النظام القانوني للمياه الداخلية</a:t>
            </a:r>
            <a:r>
              <a:rPr lang="en-US" u="sng" dirty="0" smtClean="0">
                <a:solidFill>
                  <a:srgbClr val="FF0000"/>
                </a:solidFill>
                <a:effectLst/>
              </a:rPr>
              <a:t> :</a:t>
            </a:r>
            <a:r>
              <a:rPr lang="en-US" dirty="0" smtClean="0">
                <a:solidFill>
                  <a:srgbClr val="FF0000"/>
                </a:solidFill>
                <a:effectLst/>
              </a:rPr>
              <a:t/>
            </a:r>
            <a:br>
              <a:rPr lang="en-US" dirty="0" smtClean="0">
                <a:solidFill>
                  <a:srgbClr val="FF0000"/>
                </a:solidFill>
                <a:effectLst/>
              </a:rPr>
            </a:br>
            <a:endParaRPr lang="ar-IQ" dirty="0">
              <a:solidFill>
                <a:srgbClr val="FF0000"/>
              </a:solidFill>
              <a:effectLst/>
            </a:endParaRPr>
          </a:p>
        </p:txBody>
      </p:sp>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28596" y="571481"/>
            <a:ext cx="8229600" cy="2428892"/>
          </a:xfrm>
        </p:spPr>
        <p:txBody>
          <a:bodyPr/>
          <a:lstStyle/>
          <a:p>
            <a:pPr lvl="0"/>
            <a:r>
              <a:rPr lang="ar-SA" b="1" dirty="0" smtClean="0">
                <a:solidFill>
                  <a:srgbClr val="0070C0"/>
                </a:solidFill>
              </a:rPr>
              <a:t> الحق </a:t>
            </a:r>
            <a:r>
              <a:rPr lang="ar-SA" b="1" dirty="0" err="1" smtClean="0">
                <a:solidFill>
                  <a:srgbClr val="0070C0"/>
                </a:solidFill>
              </a:rPr>
              <a:t>فى</a:t>
            </a:r>
            <a:r>
              <a:rPr lang="ar-SA" b="1" dirty="0" smtClean="0">
                <a:solidFill>
                  <a:srgbClr val="0070C0"/>
                </a:solidFill>
              </a:rPr>
              <a:t> اتخاذ الإجراءات اللازمة لمنع </a:t>
            </a:r>
            <a:r>
              <a:rPr lang="ar-SA" b="1" dirty="0" err="1" smtClean="0">
                <a:solidFill>
                  <a:srgbClr val="0070C0"/>
                </a:solidFill>
              </a:rPr>
              <a:t>أى</a:t>
            </a:r>
            <a:r>
              <a:rPr lang="ar-SA" b="1" dirty="0" smtClean="0">
                <a:solidFill>
                  <a:srgbClr val="0070C0"/>
                </a:solidFill>
              </a:rPr>
              <a:t> انتهاكات لقواعد دخول السفن الأجنبية إلى مياهها الداخلية. م 25</a:t>
            </a:r>
            <a:r>
              <a:rPr lang="ar-IQ" b="1" dirty="0" smtClean="0">
                <a:solidFill>
                  <a:srgbClr val="0070C0"/>
                </a:solidFill>
              </a:rPr>
              <a:t>الفقرة (2)</a:t>
            </a:r>
            <a:r>
              <a:rPr lang="ar-SA" b="1" dirty="0" smtClean="0">
                <a:solidFill>
                  <a:srgbClr val="0070C0"/>
                </a:solidFill>
              </a:rPr>
              <a:t> من الاتفاقية</a:t>
            </a:r>
            <a:r>
              <a:rPr lang="en-US" b="1" dirty="0" smtClean="0">
                <a:solidFill>
                  <a:srgbClr val="0070C0"/>
                </a:solidFill>
              </a:rPr>
              <a:t>.</a:t>
            </a:r>
          </a:p>
          <a:p>
            <a:pPr lvl="0"/>
            <a:r>
              <a:rPr lang="ar-SA" b="1" dirty="0" smtClean="0">
                <a:solidFill>
                  <a:srgbClr val="0070C0"/>
                </a:solidFill>
              </a:rPr>
              <a:t>الحق </a:t>
            </a:r>
            <a:r>
              <a:rPr lang="ar-SA" b="1" dirty="0" err="1" smtClean="0">
                <a:solidFill>
                  <a:srgbClr val="0070C0"/>
                </a:solidFill>
              </a:rPr>
              <a:t>فى</a:t>
            </a:r>
            <a:r>
              <a:rPr lang="ar-SA" b="1" dirty="0" smtClean="0">
                <a:solidFill>
                  <a:srgbClr val="0070C0"/>
                </a:solidFill>
              </a:rPr>
              <a:t> اتخاذ أية خطوات تسمح </a:t>
            </a:r>
            <a:r>
              <a:rPr lang="ar-SA" b="1" dirty="0" err="1" smtClean="0">
                <a:solidFill>
                  <a:srgbClr val="0070C0"/>
                </a:solidFill>
              </a:rPr>
              <a:t>بها</a:t>
            </a:r>
            <a:r>
              <a:rPr lang="ar-SA" b="1" dirty="0" smtClean="0">
                <a:solidFill>
                  <a:srgbClr val="0070C0"/>
                </a:solidFill>
              </a:rPr>
              <a:t> قوانينها لإجراء التوقيف أو التحقيق على ظهر السفينة الأجنبية أثناء مرورها </a:t>
            </a:r>
            <a:r>
              <a:rPr lang="ar-SA" b="1" dirty="0" err="1" smtClean="0">
                <a:solidFill>
                  <a:srgbClr val="0070C0"/>
                </a:solidFill>
              </a:rPr>
              <a:t>فى</a:t>
            </a:r>
            <a:r>
              <a:rPr lang="ar-SA" b="1" dirty="0" smtClean="0">
                <a:solidFill>
                  <a:srgbClr val="0070C0"/>
                </a:solidFill>
              </a:rPr>
              <a:t> البحر </a:t>
            </a:r>
            <a:r>
              <a:rPr lang="ar-SA" b="1" dirty="0" err="1" smtClean="0">
                <a:solidFill>
                  <a:srgbClr val="0070C0"/>
                </a:solidFill>
              </a:rPr>
              <a:t>الإقليمى</a:t>
            </a:r>
            <a:r>
              <a:rPr lang="ar-SA" b="1" dirty="0" smtClean="0">
                <a:solidFill>
                  <a:srgbClr val="0070C0"/>
                </a:solidFill>
              </a:rPr>
              <a:t> بعد مغادرتها للمياه الداخلية. م 27</a:t>
            </a:r>
            <a:r>
              <a:rPr lang="ar-IQ" b="1" dirty="0" smtClean="0">
                <a:solidFill>
                  <a:srgbClr val="0070C0"/>
                </a:solidFill>
              </a:rPr>
              <a:t>الفقرة(2)</a:t>
            </a:r>
            <a:r>
              <a:rPr lang="ar-SA" b="1" dirty="0" smtClean="0">
                <a:solidFill>
                  <a:srgbClr val="0070C0"/>
                </a:solidFill>
              </a:rPr>
              <a:t> من الاتفاقية</a:t>
            </a:r>
            <a:r>
              <a:rPr lang="en-US" b="1" dirty="0" smtClean="0">
                <a:solidFill>
                  <a:srgbClr val="0070C0"/>
                </a:solidFill>
              </a:rPr>
              <a:t>.</a:t>
            </a:r>
          </a:p>
          <a:p>
            <a:endParaRPr lang="ar-IQ" b="1" dirty="0">
              <a:solidFill>
                <a:srgbClr val="0070C0"/>
              </a:solidFill>
            </a:endParaRPr>
          </a:p>
        </p:txBody>
      </p:sp>
    </p:spTree>
  </p:cSld>
  <p:clrMapOvr>
    <a:masterClrMapping/>
  </p:clrMapOvr>
  <p:transition spd="slow">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881534" y="1000108"/>
            <a:ext cx="7333804" cy="5000659"/>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2714612" y="500042"/>
            <a:ext cx="3314700" cy="876300"/>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srcRect/>
          <a:stretch>
            <a:fillRect/>
          </a:stretch>
        </p:blipFill>
        <p:spPr bwMode="auto">
          <a:xfrm>
            <a:off x="2357422" y="1156010"/>
            <a:ext cx="4500594" cy="5130510"/>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85720" y="1142984"/>
            <a:ext cx="8229600" cy="4525963"/>
          </a:xfrm>
        </p:spPr>
        <p:txBody>
          <a:bodyPr/>
          <a:lstStyle/>
          <a:p>
            <a:pPr>
              <a:buNone/>
            </a:pPr>
            <a:r>
              <a:rPr lang="ar-SA" b="1" dirty="0" smtClean="0">
                <a:solidFill>
                  <a:srgbClr val="0070C0"/>
                </a:solidFill>
              </a:rPr>
              <a:t>وفى هذا الإطار يلزم أن نفرق بين نوعين من السفن الأجنبية أولهما السفن التجارية وثانيهما السفن الحربية حيث يكون لكل نوع منهما وضع </a:t>
            </a:r>
            <a:r>
              <a:rPr lang="ar-SA" b="1" dirty="0" err="1" smtClean="0">
                <a:solidFill>
                  <a:srgbClr val="0070C0"/>
                </a:solidFill>
              </a:rPr>
              <a:t>قانونى</a:t>
            </a:r>
            <a:r>
              <a:rPr lang="ar-SA" b="1" dirty="0" smtClean="0">
                <a:solidFill>
                  <a:srgbClr val="0070C0"/>
                </a:solidFill>
              </a:rPr>
              <a:t> مختلف وذلك على النحو </a:t>
            </a:r>
            <a:r>
              <a:rPr lang="ar-SA" b="1" dirty="0" err="1" smtClean="0">
                <a:solidFill>
                  <a:srgbClr val="0070C0"/>
                </a:solidFill>
              </a:rPr>
              <a:t>التال</a:t>
            </a:r>
            <a:r>
              <a:rPr lang="ar-IQ" b="1" dirty="0" smtClean="0">
                <a:solidFill>
                  <a:srgbClr val="0070C0"/>
                </a:solidFill>
              </a:rPr>
              <a:t>ي:</a:t>
            </a:r>
          </a:p>
          <a:p>
            <a:pPr>
              <a:buNone/>
            </a:pPr>
            <a:endParaRPr lang="en-US" dirty="0" smtClean="0"/>
          </a:p>
          <a:p>
            <a:r>
              <a:rPr lang="ar-IQ" b="1" u="sng" dirty="0" smtClean="0">
                <a:solidFill>
                  <a:srgbClr val="FF0000"/>
                </a:solidFill>
              </a:rPr>
              <a:t>1- </a:t>
            </a:r>
            <a:r>
              <a:rPr lang="ar-SA" b="1" u="sng" dirty="0" smtClean="0">
                <a:solidFill>
                  <a:srgbClr val="FF0000"/>
                </a:solidFill>
              </a:rPr>
              <a:t>وضع السفن التجارية</a:t>
            </a:r>
            <a:endParaRPr lang="en-US" b="1" u="sng" dirty="0" smtClean="0">
              <a:solidFill>
                <a:srgbClr val="FF0000"/>
              </a:solidFill>
            </a:endParaRPr>
          </a:p>
          <a:p>
            <a:pPr>
              <a:buNone/>
            </a:pPr>
            <a:r>
              <a:rPr lang="ar-IQ" b="1" u="sng" dirty="0" smtClean="0">
                <a:solidFill>
                  <a:srgbClr val="0070C0"/>
                </a:solidFill>
              </a:rPr>
              <a:t>  </a:t>
            </a:r>
            <a:r>
              <a:rPr lang="ar-SA" b="1" dirty="0" smtClean="0">
                <a:solidFill>
                  <a:srgbClr val="0070C0"/>
                </a:solidFill>
              </a:rPr>
              <a:t>تكون هذه السفن حال تواجدها </a:t>
            </a:r>
            <a:r>
              <a:rPr lang="ar-SA" b="1" dirty="0" err="1" smtClean="0">
                <a:solidFill>
                  <a:srgbClr val="0070C0"/>
                </a:solidFill>
              </a:rPr>
              <a:t>فى</a:t>
            </a:r>
            <a:r>
              <a:rPr lang="ar-SA" b="1" dirty="0" smtClean="0">
                <a:solidFill>
                  <a:srgbClr val="0070C0"/>
                </a:solidFill>
              </a:rPr>
              <a:t> المياه الداخلية للدولة الساحلية، خاضعة لسلطات هذه الدولة واختصاصها، ومن مظاهر ذلك</a:t>
            </a:r>
            <a:r>
              <a:rPr lang="en-US" b="1" dirty="0" smtClean="0">
                <a:solidFill>
                  <a:srgbClr val="0070C0"/>
                </a:solidFill>
              </a:rPr>
              <a:t>:</a:t>
            </a:r>
          </a:p>
          <a:p>
            <a:pPr>
              <a:buNone/>
            </a:pPr>
            <a:endParaRPr lang="ar-IQ" dirty="0"/>
          </a:p>
        </p:txBody>
      </p:sp>
      <p:sp>
        <p:nvSpPr>
          <p:cNvPr id="3" name="عنوان 2"/>
          <p:cNvSpPr>
            <a:spLocks noGrp="1"/>
          </p:cNvSpPr>
          <p:nvPr>
            <p:ph type="title"/>
          </p:nvPr>
        </p:nvSpPr>
        <p:spPr>
          <a:xfrm>
            <a:off x="285720" y="142852"/>
            <a:ext cx="8186766" cy="857256"/>
          </a:xfrm>
        </p:spPr>
        <p:txBody>
          <a:bodyPr>
            <a:noAutofit/>
          </a:bodyPr>
          <a:lstStyle/>
          <a:p>
            <a:pPr algn="ctr"/>
            <a:r>
              <a:rPr lang="ar-IQ" sz="2800" u="sng" dirty="0" smtClean="0">
                <a:solidFill>
                  <a:srgbClr val="FF0000"/>
                </a:solidFill>
                <a:effectLst/>
              </a:rPr>
              <a:t/>
            </a:r>
            <a:br>
              <a:rPr lang="ar-IQ" sz="2800" u="sng" dirty="0" smtClean="0">
                <a:solidFill>
                  <a:srgbClr val="FF0000"/>
                </a:solidFill>
                <a:effectLst/>
              </a:rPr>
            </a:br>
            <a:r>
              <a:rPr lang="ar-SA" sz="2800" u="sng" dirty="0" smtClean="0">
                <a:solidFill>
                  <a:srgbClr val="FF0000"/>
                </a:solidFill>
                <a:effectLst/>
              </a:rPr>
              <a:t>ثالثاً : الوضع القانوني للسفن الأجنبية حال تواجدها </a:t>
            </a:r>
            <a:r>
              <a:rPr lang="ar-SA" sz="2800" u="sng" dirty="0" err="1" smtClean="0">
                <a:solidFill>
                  <a:srgbClr val="FF0000"/>
                </a:solidFill>
                <a:effectLst/>
              </a:rPr>
              <a:t>فى</a:t>
            </a:r>
            <a:r>
              <a:rPr lang="ar-SA" sz="2800" u="sng" dirty="0" smtClean="0">
                <a:solidFill>
                  <a:srgbClr val="FF0000"/>
                </a:solidFill>
                <a:effectLst/>
              </a:rPr>
              <a:t> المياه الداخلية</a:t>
            </a:r>
            <a:r>
              <a:rPr lang="en-US" sz="2800" u="sng" dirty="0" smtClean="0">
                <a:solidFill>
                  <a:srgbClr val="FF0000"/>
                </a:solidFill>
                <a:effectLst/>
              </a:rPr>
              <a:t> </a:t>
            </a:r>
            <a:endParaRPr lang="ar-IQ" sz="2800" dirty="0">
              <a:solidFill>
                <a:srgbClr val="FF0000"/>
              </a:solidFill>
              <a:effectLst/>
            </a:endParaRPr>
          </a:p>
        </p:txBody>
      </p:sp>
    </p:spTree>
  </p:cSld>
  <p:clrMapOvr>
    <a:masterClrMapping/>
  </p:clrMapOvr>
  <p:transition spd="slow">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714356"/>
            <a:ext cx="8229600" cy="4525963"/>
          </a:xfrm>
        </p:spPr>
        <p:txBody>
          <a:bodyPr>
            <a:normAutofit fontScale="85000" lnSpcReduction="20000"/>
          </a:bodyPr>
          <a:lstStyle/>
          <a:p>
            <a:pPr>
              <a:buNone/>
            </a:pPr>
            <a:endParaRPr lang="en-US" b="1" dirty="0" smtClean="0">
              <a:solidFill>
                <a:srgbClr val="0070C0"/>
              </a:solidFill>
            </a:endParaRPr>
          </a:p>
          <a:p>
            <a:r>
              <a:rPr lang="ar-SA" b="1" dirty="0" smtClean="0">
                <a:solidFill>
                  <a:srgbClr val="0070C0"/>
                </a:solidFill>
              </a:rPr>
              <a:t>أ – تطبق على السفن التجارية القوانين والتشريعات الداخلية </a:t>
            </a:r>
            <a:r>
              <a:rPr lang="ar-SA" b="1" dirty="0" err="1" smtClean="0">
                <a:solidFill>
                  <a:srgbClr val="0070C0"/>
                </a:solidFill>
              </a:rPr>
              <a:t>التى</a:t>
            </a:r>
            <a:r>
              <a:rPr lang="ar-SA" b="1" dirty="0" smtClean="0">
                <a:solidFill>
                  <a:srgbClr val="0070C0"/>
                </a:solidFill>
              </a:rPr>
              <a:t> تمس حركة الملاحة البحرية كالقوانين المتعلقة بالأمن والتشريعات الصحية والجمركية وغيرها</a:t>
            </a:r>
            <a:r>
              <a:rPr lang="en-US" b="1" dirty="0" smtClean="0">
                <a:solidFill>
                  <a:srgbClr val="0070C0"/>
                </a:solidFill>
              </a:rPr>
              <a:t>.</a:t>
            </a:r>
          </a:p>
          <a:p>
            <a:r>
              <a:rPr lang="ar-SA" b="1" dirty="0" smtClean="0">
                <a:solidFill>
                  <a:srgbClr val="0070C0"/>
                </a:solidFill>
              </a:rPr>
              <a:t>ب – يقتصر تدخل سلطات الدولة الساحلية بالنسبة للوقائع التي تقع على ظهر السفينة على تلك التي تهمها مباشرة، وبناء عليه إذا امتنعت السفينة عن دفع المقابل المقرر للخدمات التي قدمت للسفينة، كان من سلطة القضاء المدني للدولة الساحلية التدخل لنظر الموضوع. </a:t>
            </a:r>
            <a:r>
              <a:rPr lang="ar-SA" b="1" dirty="0" smtClean="0">
                <a:solidFill>
                  <a:srgbClr val="FF0000"/>
                </a:solidFill>
              </a:rPr>
              <a:t>أما إذا ثار خلاف بين قائد السفينة والملاحين بخصوص عقد العمل الخاص بهم، فإن مثل هذه الأمور تكون داخلة </a:t>
            </a:r>
            <a:r>
              <a:rPr lang="ar-SA" b="1" dirty="0" err="1" smtClean="0">
                <a:solidFill>
                  <a:srgbClr val="FF0000"/>
                </a:solidFill>
              </a:rPr>
              <a:t>فى</a:t>
            </a:r>
            <a:r>
              <a:rPr lang="ar-SA" b="1" dirty="0" smtClean="0">
                <a:solidFill>
                  <a:srgbClr val="FF0000"/>
                </a:solidFill>
              </a:rPr>
              <a:t> اختصاص قضاء دولة علم السفينة</a:t>
            </a:r>
            <a:r>
              <a:rPr lang="en-US" b="1" dirty="0" smtClean="0">
                <a:solidFill>
                  <a:srgbClr val="FF0000"/>
                </a:solidFill>
              </a:rPr>
              <a:t>.</a:t>
            </a:r>
            <a:r>
              <a:rPr lang="ar-SA" b="1" dirty="0" smtClean="0">
                <a:solidFill>
                  <a:srgbClr val="FF0000"/>
                </a:solidFill>
              </a:rPr>
              <a:t> </a:t>
            </a:r>
            <a:r>
              <a:rPr lang="ar-SA" b="1" dirty="0" smtClean="0">
                <a:solidFill>
                  <a:srgbClr val="0070C0"/>
                </a:solidFill>
              </a:rPr>
              <a:t>أما بالنسبة للقضاء الجنائي، يكون للدولة الساحلية اختصاصاً قضائياً كاملاً بالنسبة للجرائم التي ترتكب على ظهر السفينة. حيث يحق للسلطات </a:t>
            </a:r>
            <a:r>
              <a:rPr lang="ar-SA" b="1" dirty="0" err="1" smtClean="0">
                <a:solidFill>
                  <a:srgbClr val="0070C0"/>
                </a:solidFill>
              </a:rPr>
              <a:t>الامنية</a:t>
            </a:r>
            <a:r>
              <a:rPr lang="ar-SA" b="1" dirty="0" smtClean="0">
                <a:solidFill>
                  <a:srgbClr val="0070C0"/>
                </a:solidFill>
              </a:rPr>
              <a:t>  القبض على مرتكبي الجرائم التي تقع على ظهر السفينة إذا ارتكبت الجريمة بين من يتواجد على ظهرها، أو تجاه شخص أجنبي عن السفينة. أو بناء على طلب ربان السفينة أو قنصل دولة علم السفينة في الدولة الساحلية، أو إذا ترتب على الجريمة اضطرابات </a:t>
            </a:r>
            <a:r>
              <a:rPr lang="ar-SA" b="1" dirty="0" err="1" smtClean="0">
                <a:solidFill>
                  <a:srgbClr val="0070C0"/>
                </a:solidFill>
              </a:rPr>
              <a:t>واعمال</a:t>
            </a:r>
            <a:r>
              <a:rPr lang="ar-SA" b="1" dirty="0" smtClean="0">
                <a:solidFill>
                  <a:srgbClr val="0070C0"/>
                </a:solidFill>
              </a:rPr>
              <a:t> تمس أمن واستقرار الميناء</a:t>
            </a:r>
            <a:r>
              <a:rPr lang="en-US" b="1" dirty="0" smtClean="0">
                <a:solidFill>
                  <a:srgbClr val="0070C0"/>
                </a:solidFill>
              </a:rPr>
              <a:t>.</a:t>
            </a:r>
          </a:p>
          <a:p>
            <a:endParaRPr lang="ar-IQ" b="1" dirty="0">
              <a:solidFill>
                <a:srgbClr val="0070C0"/>
              </a:solidFill>
            </a:endParaRPr>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lnSpcReduction="10000"/>
          </a:bodyPr>
          <a:lstStyle/>
          <a:p>
            <a:pPr algn="just"/>
            <a:r>
              <a:rPr lang="ar-SA" b="1" dirty="0" smtClean="0"/>
              <a:t>لم تعد البحار مجرد وسيلة من وسائل الاتصال بين الدول فحسب، بل أصبحت تشكل مصدراً هاماً لحياة الشعوب، نظراً لما تحتويه من ثروات حية وغير حية، تشكل مصدراً غذائياً واقتصادياً هاماً للدول لا يمكن إنكار</a:t>
            </a:r>
            <a:r>
              <a:rPr lang="ar-IQ" b="1" dirty="0" smtClean="0"/>
              <a:t>ه</a:t>
            </a:r>
            <a:r>
              <a:rPr lang="ar-SA" b="1" dirty="0" smtClean="0"/>
              <a:t>. قبل 500 سنة كانت الأنشطة البحرية لدول غرب أوربا والتي كانت بريطانيا مركزها قد خلقت اقتصادا عالميا من جانب واحد. لكن الحرب العالمية دمرت سيطرة أوربا وتحول النظام الاقتصادي اليوم ليصبح متنوعا، ونمت سيطرة الولايات المتحدة بشكل عام لتحتل المركز الأول في حين احتلت اليابان المرتبة الثانية، ولكن سياقات القواعد الأساسية في النقل والمواصلات والاتفاقيات البحرية تطورت بواسطة القوى الأوربية من خلال خلافاتها وتعاونها منذ عصر الاكتشافات ولحد ألان.</a:t>
            </a:r>
            <a:endParaRPr lang="en-US" b="1" dirty="0" smtClean="0"/>
          </a:p>
          <a:p>
            <a:pPr algn="just">
              <a:buNone/>
            </a:pPr>
            <a:endParaRPr lang="ar-IQ" b="1" dirty="0"/>
          </a:p>
        </p:txBody>
      </p:sp>
      <p:sp>
        <p:nvSpPr>
          <p:cNvPr id="3" name="عنوان 2"/>
          <p:cNvSpPr>
            <a:spLocks noGrp="1"/>
          </p:cNvSpPr>
          <p:nvPr>
            <p:ph type="title"/>
          </p:nvPr>
        </p:nvSpPr>
        <p:spPr/>
        <p:txBody>
          <a:bodyPr>
            <a:normAutofit/>
          </a:bodyPr>
          <a:lstStyle/>
          <a:p>
            <a:pPr algn="ctr"/>
            <a:r>
              <a:rPr lang="ar-SA" dirty="0" smtClean="0">
                <a:solidFill>
                  <a:schemeClr val="tx1"/>
                </a:solidFill>
                <a:effectLst/>
              </a:rPr>
              <a:t>المقدمة</a:t>
            </a:r>
            <a:endParaRPr lang="ar-IQ" dirty="0">
              <a:solidFill>
                <a:schemeClr val="tx1"/>
              </a:solidFill>
              <a:effectLst/>
            </a:endParaRPr>
          </a:p>
        </p:txBody>
      </p:sp>
    </p:spTree>
  </p:cSld>
  <p:clrMapOvr>
    <a:masterClrMapping/>
  </p:clrMapOvr>
  <p:transition spd="slow">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714356"/>
            <a:ext cx="8229600" cy="4525963"/>
          </a:xfrm>
        </p:spPr>
        <p:txBody>
          <a:bodyPr/>
          <a:lstStyle/>
          <a:p>
            <a:pPr algn="just"/>
            <a:r>
              <a:rPr lang="ar-IQ" b="1" u="sng" dirty="0" smtClean="0">
                <a:solidFill>
                  <a:srgbClr val="0070C0"/>
                </a:solidFill>
              </a:rPr>
              <a:t>2- </a:t>
            </a:r>
            <a:r>
              <a:rPr lang="ar-SA" b="1" u="sng" dirty="0" smtClean="0">
                <a:solidFill>
                  <a:srgbClr val="0070C0"/>
                </a:solidFill>
              </a:rPr>
              <a:t>وضع السفن الحربية</a:t>
            </a:r>
            <a:r>
              <a:rPr lang="en-US" b="1" u="sng" dirty="0" smtClean="0">
                <a:solidFill>
                  <a:srgbClr val="0070C0"/>
                </a:solidFill>
              </a:rPr>
              <a:t> </a:t>
            </a:r>
          </a:p>
          <a:p>
            <a:pPr algn="just"/>
            <a:r>
              <a:rPr lang="ar-SA" b="1" dirty="0" smtClean="0">
                <a:solidFill>
                  <a:srgbClr val="0070C0"/>
                </a:solidFill>
              </a:rPr>
              <a:t>يكون وضع السفن الحربية </a:t>
            </a:r>
            <a:r>
              <a:rPr lang="ar-SA" b="1" dirty="0" err="1" smtClean="0">
                <a:solidFill>
                  <a:srgbClr val="0070C0"/>
                </a:solidFill>
              </a:rPr>
              <a:t>فى</a:t>
            </a:r>
            <a:r>
              <a:rPr lang="ar-SA" b="1" dirty="0" smtClean="0">
                <a:solidFill>
                  <a:srgbClr val="0070C0"/>
                </a:solidFill>
              </a:rPr>
              <a:t> المياه الداخلية للدول الساحلية مختلفاً عن وضع السفن التجارية. حيث يكون للدول الساحلية أن تمنع هذه السفن من الدخول إلى موانيها ومياهها الداخلية، </a:t>
            </a:r>
            <a:r>
              <a:rPr lang="ar-SA" b="1" dirty="0" smtClean="0">
                <a:solidFill>
                  <a:srgbClr val="FF0000"/>
                </a:solidFill>
              </a:rPr>
              <a:t>فإذا سمح لها بالدخول، كانت هذه السفن – باعتبارها مظهراً من مظاهر سيادة الدولة </a:t>
            </a:r>
            <a:r>
              <a:rPr lang="ar-SA" b="1" dirty="0" err="1" smtClean="0">
                <a:solidFill>
                  <a:srgbClr val="FF0000"/>
                </a:solidFill>
              </a:rPr>
              <a:t>التى</a:t>
            </a:r>
            <a:r>
              <a:rPr lang="ar-SA" b="1" dirty="0" smtClean="0">
                <a:solidFill>
                  <a:srgbClr val="FF0000"/>
                </a:solidFill>
              </a:rPr>
              <a:t> تحمل علمها – متمتعة بحصانة كاملة ضد الحجز عليها أو تفتيشها أو الخضوع لقضاء الدولة الساحلية</a:t>
            </a:r>
            <a:r>
              <a:rPr lang="en-US" b="1" dirty="0" smtClean="0">
                <a:solidFill>
                  <a:srgbClr val="FF0000"/>
                </a:solidFill>
              </a:rPr>
              <a:t>. </a:t>
            </a:r>
            <a:r>
              <a:rPr lang="ar-SA" b="1" dirty="0" smtClean="0">
                <a:solidFill>
                  <a:srgbClr val="0070C0"/>
                </a:solidFill>
              </a:rPr>
              <a:t>أما بالنسبة للجرائم </a:t>
            </a:r>
            <a:r>
              <a:rPr lang="ar-SA" b="1" dirty="0" err="1" smtClean="0">
                <a:solidFill>
                  <a:srgbClr val="0070C0"/>
                </a:solidFill>
              </a:rPr>
              <a:t>التى</a:t>
            </a:r>
            <a:r>
              <a:rPr lang="ar-SA" b="1" dirty="0" smtClean="0">
                <a:solidFill>
                  <a:srgbClr val="0070C0"/>
                </a:solidFill>
              </a:rPr>
              <a:t> قد ترتكب على ظهر إحدى هذه السفن فإن الوضع يمكن أن يسير على النحو </a:t>
            </a:r>
            <a:r>
              <a:rPr lang="ar-SA" b="1" dirty="0" err="1" smtClean="0">
                <a:solidFill>
                  <a:srgbClr val="0070C0"/>
                </a:solidFill>
              </a:rPr>
              <a:t>التالى</a:t>
            </a:r>
            <a:r>
              <a:rPr lang="en-US" b="1" dirty="0" smtClean="0">
                <a:solidFill>
                  <a:srgbClr val="0070C0"/>
                </a:solidFill>
              </a:rPr>
              <a:t>: </a:t>
            </a:r>
          </a:p>
          <a:p>
            <a:pPr algn="just">
              <a:buNone/>
            </a:pPr>
            <a:endParaRPr lang="ar-IQ" b="1" dirty="0">
              <a:solidFill>
                <a:srgbClr val="0070C0"/>
              </a:solidFill>
            </a:endParaRPr>
          </a:p>
        </p:txBody>
      </p:sp>
    </p:spTree>
  </p:cSld>
  <p:clrMapOvr>
    <a:masterClrMapping/>
  </p:clrMapOvr>
  <p:transition spd="slow">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571480"/>
            <a:ext cx="8229600" cy="4525963"/>
          </a:xfrm>
        </p:spPr>
        <p:txBody>
          <a:bodyPr>
            <a:normAutofit fontScale="92500" lnSpcReduction="20000"/>
          </a:bodyPr>
          <a:lstStyle/>
          <a:p>
            <a:r>
              <a:rPr lang="ar-SA" b="1" dirty="0" smtClean="0">
                <a:solidFill>
                  <a:srgbClr val="0070C0"/>
                </a:solidFill>
              </a:rPr>
              <a:t>أ – إذا كانت الجريمة قد وقعت بين أعضاء طاقم السفينة كان الاختصاص الجنائي لقضاء دولة علم السفينة</a:t>
            </a:r>
            <a:r>
              <a:rPr lang="en-US" b="1" dirty="0" smtClean="0">
                <a:solidFill>
                  <a:srgbClr val="0070C0"/>
                </a:solidFill>
              </a:rPr>
              <a:t>.</a:t>
            </a:r>
          </a:p>
          <a:p>
            <a:r>
              <a:rPr lang="ar-SA" b="1" dirty="0" smtClean="0">
                <a:solidFill>
                  <a:srgbClr val="0070C0"/>
                </a:solidFill>
              </a:rPr>
              <a:t>ب – إذا كان المجني عليه من أفراد طاقم السفينة بينما لم يكن الجاني من بينهم كان الاختصاص الجنائي لقضاء دولة علم السفينة أو لقضاء الدولة الساحلية</a:t>
            </a:r>
            <a:r>
              <a:rPr lang="en-US" b="1" dirty="0" smtClean="0">
                <a:solidFill>
                  <a:srgbClr val="0070C0"/>
                </a:solidFill>
              </a:rPr>
              <a:t>.</a:t>
            </a:r>
            <a:br>
              <a:rPr lang="en-US" b="1" dirty="0" smtClean="0">
                <a:solidFill>
                  <a:srgbClr val="0070C0"/>
                </a:solidFill>
              </a:rPr>
            </a:br>
            <a:r>
              <a:rPr lang="ar-SA" b="1" dirty="0" smtClean="0">
                <a:solidFill>
                  <a:srgbClr val="0070C0"/>
                </a:solidFill>
              </a:rPr>
              <a:t>ج – إذا لم يكن المجني عليه ولا الجاني من بين أفراد طاقم السفينة كان الاختصاص للقضاء الجنائي للدولة الساحلية وحدها</a:t>
            </a:r>
            <a:r>
              <a:rPr lang="en-US" b="1" dirty="0" smtClean="0">
                <a:solidFill>
                  <a:srgbClr val="0070C0"/>
                </a:solidFill>
              </a:rPr>
              <a:t>.</a:t>
            </a:r>
            <a:r>
              <a:rPr lang="ar-SA" b="1" dirty="0" smtClean="0">
                <a:solidFill>
                  <a:srgbClr val="0070C0"/>
                </a:solidFill>
              </a:rPr>
              <a:t> وفى كل الأحوال لا يجوز تدخل الأجهزة الأمنية التابع للدولة الساحلية على ظهر السفينة حتى بهدف القبض على الجاني. ومن هنا يمكن اعتبار السفينة الحربية، حال وجودها </a:t>
            </a:r>
            <a:r>
              <a:rPr lang="ar-SA" b="1" dirty="0" err="1" smtClean="0">
                <a:solidFill>
                  <a:srgbClr val="0070C0"/>
                </a:solidFill>
              </a:rPr>
              <a:t>فى</a:t>
            </a:r>
            <a:r>
              <a:rPr lang="ar-SA" b="1" dirty="0" smtClean="0">
                <a:solidFill>
                  <a:srgbClr val="0070C0"/>
                </a:solidFill>
              </a:rPr>
              <a:t> المياه الداخلية لدولة أجنبية، </a:t>
            </a:r>
            <a:r>
              <a:rPr lang="ar-SA" b="1" dirty="0" smtClean="0">
                <a:solidFill>
                  <a:srgbClr val="FF0000"/>
                </a:solidFill>
              </a:rPr>
              <a:t>مكاناً للجوء كما هو الحال بالنسبة لمقر البعثات الدبلوماسية.</a:t>
            </a:r>
            <a:r>
              <a:rPr lang="ar-SA" b="1" dirty="0" smtClean="0">
                <a:solidFill>
                  <a:srgbClr val="0070C0"/>
                </a:solidFill>
              </a:rPr>
              <a:t> وإن كان هناك التزام على قائد السفينة بتسليم المجرمين (اللاجئين) العاديين، أما المجرمين (اللاجئين) السياسيين فهناك خلاف بشأن إمكانية تسليمهم</a:t>
            </a:r>
            <a:r>
              <a:rPr lang="en-US" b="1" dirty="0" smtClean="0">
                <a:solidFill>
                  <a:srgbClr val="0070C0"/>
                </a:solidFill>
              </a:rPr>
              <a:t>.</a:t>
            </a:r>
          </a:p>
          <a:p>
            <a:pPr>
              <a:buNone/>
            </a:pPr>
            <a:endParaRPr lang="ar-IQ" b="1" dirty="0">
              <a:solidFill>
                <a:srgbClr val="0070C0"/>
              </a:solidFill>
            </a:endParaRPr>
          </a:p>
        </p:txBody>
      </p:sp>
    </p:spTree>
  </p:cSld>
  <p:clrMapOvr>
    <a:masterClrMapping/>
  </p:clrMapOvr>
  <p:transition spd="slow">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142984"/>
            <a:ext cx="8229600" cy="4525963"/>
          </a:xfrm>
        </p:spPr>
        <p:txBody>
          <a:bodyPr>
            <a:normAutofit lnSpcReduction="10000"/>
          </a:bodyPr>
          <a:lstStyle/>
          <a:p>
            <a:pPr>
              <a:buNone/>
            </a:pPr>
            <a:r>
              <a:rPr lang="ar-SA" b="1" dirty="0" smtClean="0">
                <a:solidFill>
                  <a:srgbClr val="0070C0"/>
                </a:solidFill>
              </a:rPr>
              <a:t>تخضع المياه الداخلية لنظام المرور </a:t>
            </a:r>
            <a:r>
              <a:rPr lang="ar-SA" b="1" dirty="0" err="1" smtClean="0">
                <a:solidFill>
                  <a:srgbClr val="0070C0"/>
                </a:solidFill>
              </a:rPr>
              <a:t>البرئ</a:t>
            </a:r>
            <a:r>
              <a:rPr lang="ar-SA" b="1" dirty="0" smtClean="0">
                <a:solidFill>
                  <a:srgbClr val="0070C0"/>
                </a:solidFill>
              </a:rPr>
              <a:t> </a:t>
            </a:r>
            <a:r>
              <a:rPr lang="ar-SA" b="1" dirty="0" err="1" smtClean="0">
                <a:solidFill>
                  <a:srgbClr val="0070C0"/>
                </a:solidFill>
              </a:rPr>
              <a:t>فى</a:t>
            </a:r>
            <a:r>
              <a:rPr lang="ar-SA" b="1" dirty="0" smtClean="0">
                <a:solidFill>
                  <a:srgbClr val="0070C0"/>
                </a:solidFill>
              </a:rPr>
              <a:t> حالتين حددتهما الفقرة الثانية من المادة 8 والفقرة الأولى من المادة 52 من اتفاقية 1982، وهما:</a:t>
            </a:r>
            <a:endParaRPr lang="en-US" dirty="0" smtClean="0">
              <a:solidFill>
                <a:srgbClr val="0070C0"/>
              </a:solidFill>
            </a:endParaRPr>
          </a:p>
          <a:p>
            <a:pPr lvl="0">
              <a:buNone/>
            </a:pPr>
            <a:r>
              <a:rPr lang="ar-IQ" b="1" dirty="0" smtClean="0">
                <a:solidFill>
                  <a:srgbClr val="0070C0"/>
                </a:solidFill>
              </a:rPr>
              <a:t>1- </a:t>
            </a:r>
            <a:r>
              <a:rPr lang="ar-SA" b="1" dirty="0" smtClean="0">
                <a:solidFill>
                  <a:srgbClr val="0070C0"/>
                </a:solidFill>
              </a:rPr>
              <a:t>الحالة </a:t>
            </a:r>
            <a:r>
              <a:rPr lang="ar-SA" b="1" dirty="0" err="1" smtClean="0">
                <a:solidFill>
                  <a:srgbClr val="0070C0"/>
                </a:solidFill>
              </a:rPr>
              <a:t>التى</a:t>
            </a:r>
            <a:r>
              <a:rPr lang="ar-SA" b="1" dirty="0" smtClean="0">
                <a:solidFill>
                  <a:srgbClr val="0070C0"/>
                </a:solidFill>
              </a:rPr>
              <a:t> يؤدى فيها خط الأساس المستقيم </a:t>
            </a:r>
            <a:r>
              <a:rPr lang="ar-SA" b="1" dirty="0" err="1" smtClean="0">
                <a:solidFill>
                  <a:srgbClr val="0070C0"/>
                </a:solidFill>
              </a:rPr>
              <a:t>الذى</a:t>
            </a:r>
            <a:r>
              <a:rPr lang="ar-SA" b="1" dirty="0" smtClean="0">
                <a:solidFill>
                  <a:srgbClr val="0070C0"/>
                </a:solidFill>
              </a:rPr>
              <a:t> يتم تحديده طبقا للمادة (7) من الاتفاقية، إلى حصر مساحات مائية وجعلها مياهاً داخلية وهى لم تكن تعتبر كذلك من قبل، حيث يطبق على هذه المياه حق المرور </a:t>
            </a:r>
            <a:r>
              <a:rPr lang="ar-SA" b="1" dirty="0" err="1" smtClean="0">
                <a:solidFill>
                  <a:srgbClr val="0070C0"/>
                </a:solidFill>
              </a:rPr>
              <a:t>البرئ</a:t>
            </a:r>
            <a:r>
              <a:rPr lang="ar-SA" b="1" dirty="0" smtClean="0">
                <a:solidFill>
                  <a:srgbClr val="0070C0"/>
                </a:solidFill>
              </a:rPr>
              <a:t> كما هو منصوص عليه </a:t>
            </a:r>
            <a:r>
              <a:rPr lang="ar-SA" b="1" dirty="0" err="1" smtClean="0">
                <a:solidFill>
                  <a:srgbClr val="0070C0"/>
                </a:solidFill>
              </a:rPr>
              <a:t>فى</a:t>
            </a:r>
            <a:r>
              <a:rPr lang="ar-SA" b="1" dirty="0" smtClean="0">
                <a:solidFill>
                  <a:srgbClr val="0070C0"/>
                </a:solidFill>
              </a:rPr>
              <a:t> هذه الاتفاقية</a:t>
            </a:r>
            <a:r>
              <a:rPr lang="ar-IQ" b="1" dirty="0" smtClean="0">
                <a:solidFill>
                  <a:srgbClr val="0070C0"/>
                </a:solidFill>
              </a:rPr>
              <a:t>.</a:t>
            </a:r>
          </a:p>
          <a:p>
            <a:pPr lvl="0">
              <a:buNone/>
            </a:pPr>
            <a:r>
              <a:rPr lang="ar-IQ" b="1" dirty="0" smtClean="0">
                <a:solidFill>
                  <a:srgbClr val="0070C0"/>
                </a:solidFill>
              </a:rPr>
              <a:t>2- </a:t>
            </a:r>
            <a:r>
              <a:rPr lang="ar-SA" b="1" dirty="0" smtClean="0">
                <a:solidFill>
                  <a:srgbClr val="0070C0"/>
                </a:solidFill>
              </a:rPr>
              <a:t>الحالة </a:t>
            </a:r>
            <a:r>
              <a:rPr lang="ar-SA" b="1" dirty="0" err="1" smtClean="0">
                <a:solidFill>
                  <a:srgbClr val="0070C0"/>
                </a:solidFill>
              </a:rPr>
              <a:t>التى</a:t>
            </a:r>
            <a:r>
              <a:rPr lang="ar-SA" b="1" dirty="0" smtClean="0">
                <a:solidFill>
                  <a:srgbClr val="0070C0"/>
                </a:solidFill>
              </a:rPr>
              <a:t> تمر فيها السفن الأجنبية </a:t>
            </a:r>
            <a:r>
              <a:rPr lang="ar-SA" b="1" dirty="0" err="1" smtClean="0">
                <a:solidFill>
                  <a:srgbClr val="0070C0"/>
                </a:solidFill>
              </a:rPr>
              <a:t>فى</a:t>
            </a:r>
            <a:r>
              <a:rPr lang="ar-SA" b="1" dirty="0" smtClean="0">
                <a:solidFill>
                  <a:srgbClr val="0070C0"/>
                </a:solidFill>
              </a:rPr>
              <a:t> المياه الأرخبيلية لدولة أرخبيلية، حيث يكون لهذه السفن حق المرور </a:t>
            </a:r>
            <a:r>
              <a:rPr lang="ar-SA" b="1" dirty="0" err="1" smtClean="0">
                <a:solidFill>
                  <a:srgbClr val="0070C0"/>
                </a:solidFill>
              </a:rPr>
              <a:t>البرئ</a:t>
            </a:r>
            <a:r>
              <a:rPr lang="ar-SA" b="1" dirty="0" smtClean="0">
                <a:solidFill>
                  <a:srgbClr val="0070C0"/>
                </a:solidFill>
              </a:rPr>
              <a:t> </a:t>
            </a:r>
            <a:r>
              <a:rPr lang="ar-SA" b="1" dirty="0" err="1" smtClean="0">
                <a:solidFill>
                  <a:srgbClr val="0070C0"/>
                </a:solidFill>
              </a:rPr>
              <a:t>فى</a:t>
            </a:r>
            <a:r>
              <a:rPr lang="ar-SA" b="1" dirty="0" smtClean="0">
                <a:solidFill>
                  <a:srgbClr val="0070C0"/>
                </a:solidFill>
              </a:rPr>
              <a:t> هذه المياه مع عدم الإخلال بنص المادة (50) من الاتفاقية وهى </a:t>
            </a:r>
            <a:r>
              <a:rPr lang="ar-SA" b="1" dirty="0" err="1" smtClean="0">
                <a:solidFill>
                  <a:srgbClr val="0070C0"/>
                </a:solidFill>
              </a:rPr>
              <a:t>التى</a:t>
            </a:r>
            <a:r>
              <a:rPr lang="ar-SA" b="1" dirty="0" smtClean="0">
                <a:solidFill>
                  <a:srgbClr val="0070C0"/>
                </a:solidFill>
              </a:rPr>
              <a:t> تعطى للدولة الأرخبيلية الحق </a:t>
            </a:r>
            <a:r>
              <a:rPr lang="ar-SA" b="1" dirty="0" err="1" smtClean="0">
                <a:solidFill>
                  <a:srgbClr val="0070C0"/>
                </a:solidFill>
              </a:rPr>
              <a:t>فى</a:t>
            </a:r>
            <a:r>
              <a:rPr lang="ar-SA" b="1" dirty="0" smtClean="0">
                <a:solidFill>
                  <a:srgbClr val="0070C0"/>
                </a:solidFill>
              </a:rPr>
              <a:t> تحديد مياهها الداخلية </a:t>
            </a:r>
            <a:r>
              <a:rPr lang="ar-SA" b="1" dirty="0" err="1" smtClean="0">
                <a:solidFill>
                  <a:srgbClr val="0070C0"/>
                </a:solidFill>
              </a:rPr>
              <a:t>فى</a:t>
            </a:r>
            <a:r>
              <a:rPr lang="ar-SA" b="1" dirty="0" smtClean="0">
                <a:solidFill>
                  <a:srgbClr val="0070C0"/>
                </a:solidFill>
              </a:rPr>
              <a:t> منطقة المياه الأرخبيلية.</a:t>
            </a:r>
            <a:endParaRPr lang="en-US" dirty="0" smtClean="0">
              <a:solidFill>
                <a:srgbClr val="0070C0"/>
              </a:solidFill>
            </a:endParaRPr>
          </a:p>
          <a:p>
            <a:pPr>
              <a:buNone/>
            </a:pPr>
            <a:endParaRPr lang="ar-IQ" dirty="0">
              <a:solidFill>
                <a:srgbClr val="0070C0"/>
              </a:solidFill>
            </a:endParaRPr>
          </a:p>
        </p:txBody>
      </p:sp>
      <p:sp>
        <p:nvSpPr>
          <p:cNvPr id="3" name="عنوان 2"/>
          <p:cNvSpPr>
            <a:spLocks noGrp="1"/>
          </p:cNvSpPr>
          <p:nvPr>
            <p:ph type="title"/>
          </p:nvPr>
        </p:nvSpPr>
        <p:spPr>
          <a:xfrm>
            <a:off x="457200" y="274638"/>
            <a:ext cx="8229600" cy="796908"/>
          </a:xfrm>
        </p:spPr>
        <p:txBody>
          <a:bodyPr>
            <a:normAutofit fontScale="90000"/>
          </a:bodyPr>
          <a:lstStyle/>
          <a:p>
            <a:pPr algn="ctr"/>
            <a:r>
              <a:rPr lang="ar-IQ" u="sng" dirty="0" smtClean="0">
                <a:solidFill>
                  <a:srgbClr val="FF0000"/>
                </a:solidFill>
                <a:effectLst/>
              </a:rPr>
              <a:t/>
            </a:r>
            <a:br>
              <a:rPr lang="ar-IQ" u="sng" dirty="0" smtClean="0">
                <a:solidFill>
                  <a:srgbClr val="FF0000"/>
                </a:solidFill>
                <a:effectLst/>
              </a:rPr>
            </a:br>
            <a:r>
              <a:rPr lang="ar-SA" u="sng" dirty="0" smtClean="0">
                <a:solidFill>
                  <a:srgbClr val="FF0000"/>
                </a:solidFill>
                <a:effectLst/>
              </a:rPr>
              <a:t>رابعاً : المرور البريء </a:t>
            </a:r>
            <a:r>
              <a:rPr lang="ar-SA" u="sng" dirty="0" err="1" smtClean="0">
                <a:solidFill>
                  <a:srgbClr val="FF0000"/>
                </a:solidFill>
                <a:effectLst/>
              </a:rPr>
              <a:t>فى</a:t>
            </a:r>
            <a:r>
              <a:rPr lang="ar-SA" u="sng" dirty="0" smtClean="0">
                <a:solidFill>
                  <a:srgbClr val="FF0000"/>
                </a:solidFill>
                <a:effectLst/>
              </a:rPr>
              <a:t> المياه الداخلية</a:t>
            </a:r>
            <a:r>
              <a:rPr lang="en-US" u="sng" dirty="0" smtClean="0">
                <a:solidFill>
                  <a:srgbClr val="FF0000"/>
                </a:solidFill>
                <a:effectLst/>
              </a:rPr>
              <a:t> :</a:t>
            </a:r>
            <a:r>
              <a:rPr lang="en-US" dirty="0" smtClean="0">
                <a:solidFill>
                  <a:srgbClr val="FF0000"/>
                </a:solidFill>
                <a:effectLst/>
              </a:rPr>
              <a:t/>
            </a:r>
            <a:br>
              <a:rPr lang="en-US" dirty="0" smtClean="0">
                <a:solidFill>
                  <a:srgbClr val="FF0000"/>
                </a:solidFill>
                <a:effectLst/>
              </a:rPr>
            </a:br>
            <a:endParaRPr lang="ar-IQ" dirty="0">
              <a:solidFill>
                <a:srgbClr val="FF0000"/>
              </a:solidFill>
              <a:effectLst/>
            </a:endParaRPr>
          </a:p>
        </p:txBody>
      </p:sp>
    </p:spTree>
  </p:cSld>
  <p:clrMapOvr>
    <a:masterClrMapping/>
  </p:clrMapOvr>
  <p:transition spd="slow">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3071802" y="285728"/>
            <a:ext cx="2928958" cy="52322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800" b="1" i="0" strike="noStrike" cap="none" normalizeH="0" baseline="0" smtClean="0">
                <a:ln>
                  <a:noFill/>
                </a:ln>
                <a:solidFill>
                  <a:schemeClr val="tx1"/>
                </a:solidFill>
                <a:effectLst/>
                <a:latin typeface="Calibri" pitchFamily="34" charset="0"/>
                <a:ea typeface="Times New Roman" pitchFamily="18" charset="0"/>
                <a:cs typeface="Arial" pitchFamily="34" charset="0"/>
              </a:rPr>
              <a:t> معنى المرور البريء</a:t>
            </a:r>
            <a:endParaRPr kumimoji="0" lang="ar-SA" sz="2800" b="0" i="0" strike="noStrike" cap="none" normalizeH="0" baseline="0" smtClean="0">
              <a:ln>
                <a:noFill/>
              </a:ln>
              <a:solidFill>
                <a:schemeClr val="tx1"/>
              </a:solidFill>
              <a:effectLst/>
              <a:latin typeface="Arial" pitchFamily="34" charset="0"/>
              <a:cs typeface="Arial" pitchFamily="34" charset="0"/>
            </a:endParaRPr>
          </a:p>
        </p:txBody>
      </p:sp>
      <p:sp>
        <p:nvSpPr>
          <p:cNvPr id="75778" name="Rectangle 2"/>
          <p:cNvSpPr>
            <a:spLocks noChangeArrowheads="1"/>
          </p:cNvSpPr>
          <p:nvPr/>
        </p:nvSpPr>
        <p:spPr bwMode="auto">
          <a:xfrm>
            <a:off x="1071538" y="1571612"/>
            <a:ext cx="7429520" cy="353943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المرور </a:t>
            </a:r>
            <a:r>
              <a:rPr kumimoji="0" lang="ar-SA" sz="28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البرئ</a:t>
            </a: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 كما عرفته الفقرة الأولى من المادة 19 من اتفاقية 1982 – هو ذلك المرور </a:t>
            </a:r>
            <a:r>
              <a:rPr kumimoji="0" lang="ar-SA" sz="28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لا يضر بسلم الدولة الساحلية أو بحسن نظامها أو بأمنها، وأن يتم هذا المرور طبقا لهذه الاتفاقية ولقواعد القانون </a:t>
            </a:r>
            <a:r>
              <a:rPr kumimoji="0" lang="ar-SA" sz="28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الدولى</a:t>
            </a: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الأخرى</a:t>
            </a:r>
            <a:r>
              <a:rPr kumimoji="0" lang="en-US"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وبناء عليه أشارت الفقرة الثانية من المادة السابقة، إلى أن مرور السفن الأجنبية يكون ضاراً بسلم الدولة الساحلية أو بحسن نظامها أو بأمنها إذا قامت السفينة عند مرورها </a:t>
            </a:r>
            <a:r>
              <a:rPr kumimoji="0" lang="ar-SA" sz="28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البحر </a:t>
            </a:r>
            <a:r>
              <a:rPr kumimoji="0" lang="ar-SA" sz="28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بواحد أو أكثر من الأنشطة التالية</a:t>
            </a:r>
            <a:r>
              <a:rPr kumimoji="0" lang="en-US"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a:bodyPr>
          <a:lstStyle/>
          <a:p>
            <a:pPr lvl="0">
              <a:buNone/>
            </a:pPr>
            <a:r>
              <a:rPr lang="ar-IQ" b="1" dirty="0" smtClean="0">
                <a:solidFill>
                  <a:srgbClr val="0070C0"/>
                </a:solidFill>
              </a:rPr>
              <a:t>1- </a:t>
            </a:r>
            <a:r>
              <a:rPr lang="ar-SA" b="1" dirty="0" smtClean="0">
                <a:solidFill>
                  <a:srgbClr val="0070C0"/>
                </a:solidFill>
              </a:rPr>
              <a:t>تعريف البحر </a:t>
            </a:r>
            <a:r>
              <a:rPr lang="ar-SA" b="1" dirty="0" err="1" smtClean="0">
                <a:solidFill>
                  <a:srgbClr val="0070C0"/>
                </a:solidFill>
              </a:rPr>
              <a:t>الإقليمى</a:t>
            </a:r>
            <a:r>
              <a:rPr lang="ar-SA" b="1" dirty="0" smtClean="0">
                <a:solidFill>
                  <a:srgbClr val="0070C0"/>
                </a:solidFill>
              </a:rPr>
              <a:t>: </a:t>
            </a:r>
            <a:endParaRPr lang="ar-IQ" b="1" dirty="0" smtClean="0">
              <a:solidFill>
                <a:srgbClr val="0070C0"/>
              </a:solidFill>
            </a:endParaRPr>
          </a:p>
          <a:p>
            <a:pPr lvl="0">
              <a:buNone/>
            </a:pPr>
            <a:r>
              <a:rPr lang="ar-IQ" b="1" dirty="0" smtClean="0">
                <a:solidFill>
                  <a:srgbClr val="0070C0"/>
                </a:solidFill>
              </a:rPr>
              <a:t>    </a:t>
            </a:r>
            <a:r>
              <a:rPr lang="ar-SA" b="1" dirty="0" smtClean="0">
                <a:solidFill>
                  <a:srgbClr val="0070C0"/>
                </a:solidFill>
              </a:rPr>
              <a:t>البحر الإقليمي أو المياه الإقليمية</a:t>
            </a:r>
            <a:r>
              <a:rPr lang="en-US" b="1" dirty="0" smtClean="0">
                <a:solidFill>
                  <a:srgbClr val="0070C0"/>
                </a:solidFill>
              </a:rPr>
              <a:t> Territorial Waters </a:t>
            </a:r>
            <a:r>
              <a:rPr lang="ar-SA" b="1" dirty="0" smtClean="0">
                <a:solidFill>
                  <a:srgbClr val="0070C0"/>
                </a:solidFill>
              </a:rPr>
              <a:t>، </a:t>
            </a:r>
            <a:r>
              <a:rPr lang="ar-SA" b="1" dirty="0" smtClean="0">
                <a:solidFill>
                  <a:srgbClr val="FF0000"/>
                </a:solidFill>
              </a:rPr>
              <a:t>عبارة عن جزء من البحار ملاصق لشواطئ الدولة، </a:t>
            </a:r>
            <a:r>
              <a:rPr lang="ar-SA" b="1" dirty="0" err="1" smtClean="0">
                <a:solidFill>
                  <a:srgbClr val="FF0000"/>
                </a:solidFill>
              </a:rPr>
              <a:t>ويأتى</a:t>
            </a:r>
            <a:r>
              <a:rPr lang="ar-SA" b="1" dirty="0" smtClean="0">
                <a:solidFill>
                  <a:srgbClr val="FF0000"/>
                </a:solidFill>
              </a:rPr>
              <a:t> تالياً لإقليمها البرى ومياهها الداخلية</a:t>
            </a:r>
            <a:r>
              <a:rPr lang="ar-SA" b="1" dirty="0" smtClean="0">
                <a:solidFill>
                  <a:srgbClr val="0070C0"/>
                </a:solidFill>
              </a:rPr>
              <a:t> ، أو بمعنى آخر </a:t>
            </a:r>
            <a:r>
              <a:rPr lang="ar-SA" b="1" dirty="0" smtClean="0">
                <a:solidFill>
                  <a:srgbClr val="FF0000"/>
                </a:solidFill>
              </a:rPr>
              <a:t>هو عبارة عن رقعة من البحار تنحصر بين المياه الداخلية وشاطئ الدولة من جهة والمنطقة المتاخمة من جهة أخرى</a:t>
            </a:r>
            <a:r>
              <a:rPr lang="ar-SA" b="1" dirty="0" smtClean="0">
                <a:solidFill>
                  <a:srgbClr val="0070C0"/>
                </a:solidFill>
              </a:rPr>
              <a:t>. هذا وقد نصت المادة الثانية من اتفاقية 1982،في فقراتها الثلاث ،على أن " تمتد سيادة الدولة الساحلية خارج إقليمها البرى ومياهها الداخلية أو مياهها الأرخبيلية إذا كانت دولة أرخبيلية، إلى حزام </a:t>
            </a:r>
            <a:r>
              <a:rPr lang="ar-SA" b="1" dirty="0" err="1" smtClean="0">
                <a:solidFill>
                  <a:srgbClr val="0070C0"/>
                </a:solidFill>
              </a:rPr>
              <a:t>بحرى</a:t>
            </a:r>
            <a:r>
              <a:rPr lang="ar-SA" b="1" dirty="0" smtClean="0">
                <a:solidFill>
                  <a:srgbClr val="0070C0"/>
                </a:solidFill>
              </a:rPr>
              <a:t> ملاصق يعرف </a:t>
            </a:r>
            <a:r>
              <a:rPr lang="ar-SA" b="1" dirty="0" smtClean="0">
                <a:solidFill>
                  <a:srgbClr val="FF0000"/>
                </a:solidFill>
              </a:rPr>
              <a:t>بالبحر </a:t>
            </a:r>
            <a:r>
              <a:rPr lang="ar-SA" b="1" dirty="0" err="1" smtClean="0">
                <a:solidFill>
                  <a:srgbClr val="FF0000"/>
                </a:solidFill>
              </a:rPr>
              <a:t>الإقليمى</a:t>
            </a:r>
            <a:r>
              <a:rPr lang="ar-SA" b="1" dirty="0" smtClean="0">
                <a:solidFill>
                  <a:srgbClr val="FF0000"/>
                </a:solidFill>
              </a:rPr>
              <a:t>،</a:t>
            </a:r>
            <a:r>
              <a:rPr lang="ar-SA" b="1" dirty="0" smtClean="0">
                <a:solidFill>
                  <a:srgbClr val="0070C0"/>
                </a:solidFill>
              </a:rPr>
              <a:t> وتمتد هذه السيادة إلى </a:t>
            </a:r>
            <a:r>
              <a:rPr lang="ar-SA" b="1" dirty="0" smtClean="0">
                <a:solidFill>
                  <a:srgbClr val="FF0000"/>
                </a:solidFill>
              </a:rPr>
              <a:t>الحيز الجوى </a:t>
            </a:r>
            <a:r>
              <a:rPr lang="ar-SA" b="1" dirty="0" smtClean="0">
                <a:solidFill>
                  <a:srgbClr val="0070C0"/>
                </a:solidFill>
              </a:rPr>
              <a:t>فوق البحر </a:t>
            </a:r>
            <a:r>
              <a:rPr lang="ar-SA" b="1" dirty="0" err="1" smtClean="0">
                <a:solidFill>
                  <a:srgbClr val="0070C0"/>
                </a:solidFill>
              </a:rPr>
              <a:t>الإقليمى</a:t>
            </a:r>
            <a:r>
              <a:rPr lang="ar-SA" b="1" dirty="0" smtClean="0">
                <a:solidFill>
                  <a:srgbClr val="0070C0"/>
                </a:solidFill>
              </a:rPr>
              <a:t> وكذلك إلى </a:t>
            </a:r>
            <a:r>
              <a:rPr lang="ar-SA" b="1" dirty="0" smtClean="0">
                <a:solidFill>
                  <a:srgbClr val="FF0000"/>
                </a:solidFill>
              </a:rPr>
              <a:t>قاعه وباطن أرضه</a:t>
            </a:r>
            <a:r>
              <a:rPr lang="ar-SA" b="1" dirty="0" smtClean="0">
                <a:solidFill>
                  <a:srgbClr val="0070C0"/>
                </a:solidFill>
              </a:rPr>
              <a:t>، وأن السيادة على هذا البحر </a:t>
            </a:r>
            <a:r>
              <a:rPr lang="ar-SA" b="1" dirty="0" err="1" smtClean="0">
                <a:solidFill>
                  <a:srgbClr val="0070C0"/>
                </a:solidFill>
              </a:rPr>
              <a:t>الإقليمى</a:t>
            </a:r>
            <a:r>
              <a:rPr lang="ar-SA" b="1" dirty="0" smtClean="0">
                <a:solidFill>
                  <a:srgbClr val="0070C0"/>
                </a:solidFill>
              </a:rPr>
              <a:t> تمارس مع مراعاة أحكام هذه الاتفاقية وغيرها من قواعد القانون </a:t>
            </a:r>
            <a:r>
              <a:rPr lang="ar-SA" b="1" dirty="0" err="1" smtClean="0">
                <a:solidFill>
                  <a:srgbClr val="0070C0"/>
                </a:solidFill>
              </a:rPr>
              <a:t>الدولى</a:t>
            </a:r>
            <a:r>
              <a:rPr lang="en-US" b="1" dirty="0" smtClean="0">
                <a:solidFill>
                  <a:srgbClr val="0070C0"/>
                </a:solidFill>
              </a:rPr>
              <a:t>".</a:t>
            </a:r>
          </a:p>
          <a:p>
            <a:pPr>
              <a:buNone/>
            </a:pPr>
            <a:endParaRPr lang="ar-IQ" b="1" dirty="0">
              <a:solidFill>
                <a:srgbClr val="0070C0"/>
              </a:solidFill>
            </a:endParaRPr>
          </a:p>
        </p:txBody>
      </p:sp>
      <p:sp>
        <p:nvSpPr>
          <p:cNvPr id="3" name="عنوان 2"/>
          <p:cNvSpPr>
            <a:spLocks noGrp="1"/>
          </p:cNvSpPr>
          <p:nvPr>
            <p:ph type="title"/>
          </p:nvPr>
        </p:nvSpPr>
        <p:spPr/>
        <p:txBody>
          <a:bodyPr>
            <a:noAutofit/>
          </a:bodyPr>
          <a:lstStyle/>
          <a:p>
            <a:pPr algn="ctr"/>
            <a:r>
              <a:rPr lang="ar-IQ" sz="2800" u="sng" dirty="0" smtClean="0">
                <a:solidFill>
                  <a:srgbClr val="FF0000"/>
                </a:solidFill>
                <a:effectLst/>
              </a:rPr>
              <a:t/>
            </a:r>
            <a:br>
              <a:rPr lang="ar-IQ" sz="2800" u="sng" dirty="0" smtClean="0">
                <a:solidFill>
                  <a:srgbClr val="FF0000"/>
                </a:solidFill>
                <a:effectLst/>
              </a:rPr>
            </a:br>
            <a:r>
              <a:rPr lang="ar-SA" sz="2800" u="sng" dirty="0" smtClean="0">
                <a:solidFill>
                  <a:srgbClr val="FF0000"/>
                </a:solidFill>
                <a:effectLst/>
              </a:rPr>
              <a:t>ثانياً: البحر الإقليمي </a:t>
            </a:r>
            <a:r>
              <a:rPr lang="en-US" sz="2800" u="sng" dirty="0" smtClean="0">
                <a:solidFill>
                  <a:srgbClr val="FF0000"/>
                </a:solidFill>
                <a:effectLst/>
              </a:rPr>
              <a:t>The territorial Sea </a:t>
            </a:r>
            <a:r>
              <a:rPr lang="en-US" sz="2800" dirty="0" smtClean="0">
                <a:solidFill>
                  <a:srgbClr val="FF0000"/>
                </a:solidFill>
                <a:effectLst/>
              </a:rPr>
              <a:t>              </a:t>
            </a:r>
            <a:br>
              <a:rPr lang="en-US" sz="2800" dirty="0" smtClean="0">
                <a:solidFill>
                  <a:srgbClr val="FF0000"/>
                </a:solidFill>
                <a:effectLst/>
              </a:rPr>
            </a:br>
            <a:endParaRPr lang="ar-IQ" sz="2800" dirty="0">
              <a:solidFill>
                <a:srgbClr val="FF0000"/>
              </a:solidFill>
              <a:effectLst/>
            </a:endParaRPr>
          </a:p>
        </p:txBody>
      </p:sp>
    </p:spTree>
  </p:cSld>
  <p:clrMapOvr>
    <a:masterClrMapping/>
  </p:clrMapOvr>
  <p:transition spd="slow">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142984"/>
            <a:ext cx="8229600" cy="4525963"/>
          </a:xfrm>
        </p:spPr>
        <p:txBody>
          <a:bodyPr>
            <a:normAutofit fontScale="85000" lnSpcReduction="10000"/>
          </a:bodyPr>
          <a:lstStyle/>
          <a:p>
            <a:pPr>
              <a:buNone/>
            </a:pPr>
            <a:r>
              <a:rPr lang="en-US" b="1" dirty="0" smtClean="0">
                <a:solidFill>
                  <a:srgbClr val="0070C0"/>
                </a:solidFill>
              </a:rPr>
              <a:t>   </a:t>
            </a:r>
            <a:r>
              <a:rPr lang="ar-SA" b="1" dirty="0" smtClean="0">
                <a:solidFill>
                  <a:srgbClr val="0070C0"/>
                </a:solidFill>
              </a:rPr>
              <a:t>لقد أثار تحديد اتساع البحر </a:t>
            </a:r>
            <a:r>
              <a:rPr lang="ar-SA" b="1" dirty="0" err="1" smtClean="0">
                <a:solidFill>
                  <a:srgbClr val="0070C0"/>
                </a:solidFill>
              </a:rPr>
              <a:t>الإقليمى</a:t>
            </a:r>
            <a:r>
              <a:rPr lang="ar-SA" b="1" dirty="0" smtClean="0">
                <a:solidFill>
                  <a:srgbClr val="0070C0"/>
                </a:solidFill>
              </a:rPr>
              <a:t> للدول الساحلية العديد من المشكلات واختلاف وجهات النظر بين الفقهاء والدول على حد سواء، وذلك انطلاقاً من أن سيادة الدولة واختصاصها يجب أن يمتدا إلى المساحات البحرية </a:t>
            </a:r>
            <a:r>
              <a:rPr lang="ar-SA" b="1" dirty="0" err="1" smtClean="0">
                <a:solidFill>
                  <a:srgbClr val="0070C0"/>
                </a:solidFill>
              </a:rPr>
              <a:t>التى</a:t>
            </a:r>
            <a:r>
              <a:rPr lang="ar-SA" b="1" dirty="0" smtClean="0">
                <a:solidFill>
                  <a:srgbClr val="0070C0"/>
                </a:solidFill>
              </a:rPr>
              <a:t> يمكنها أن تسيطر عليها بشكل فعلى باعتبار أنها تعد امتداداً طبيعياً لإقليمها البرى. وقد أدى هذا الاعتقاد ببعض الفقهاء، </a:t>
            </a:r>
            <a:r>
              <a:rPr lang="ar-SA" b="1" dirty="0" err="1" smtClean="0">
                <a:solidFill>
                  <a:srgbClr val="0070C0"/>
                </a:solidFill>
              </a:rPr>
              <a:t>فى</a:t>
            </a:r>
            <a:r>
              <a:rPr lang="ar-SA" b="1" dirty="0" smtClean="0">
                <a:solidFill>
                  <a:srgbClr val="0070C0"/>
                </a:solidFill>
              </a:rPr>
              <a:t> القرن الثامن عشر، إلى المناداة بأن يمتد عرض البحر </a:t>
            </a:r>
            <a:r>
              <a:rPr lang="ar-SA" b="1" dirty="0" err="1" smtClean="0">
                <a:solidFill>
                  <a:srgbClr val="0070C0"/>
                </a:solidFill>
              </a:rPr>
              <a:t>الإقليمى</a:t>
            </a:r>
            <a:r>
              <a:rPr lang="ar-SA" b="1" dirty="0" smtClean="0">
                <a:solidFill>
                  <a:srgbClr val="0070C0"/>
                </a:solidFill>
              </a:rPr>
              <a:t> إلى المدى </a:t>
            </a:r>
            <a:r>
              <a:rPr lang="ar-SA" b="1" dirty="0" err="1" smtClean="0">
                <a:solidFill>
                  <a:srgbClr val="0070C0"/>
                </a:solidFill>
              </a:rPr>
              <a:t>الذى</a:t>
            </a:r>
            <a:r>
              <a:rPr lang="ar-SA" b="1" dirty="0" smtClean="0">
                <a:solidFill>
                  <a:srgbClr val="0070C0"/>
                </a:solidFill>
              </a:rPr>
              <a:t> تصل إليه قذيفة المدفع المثبت على شاطئ الدولة، باعتبار هذا المدى هو </a:t>
            </a:r>
            <a:r>
              <a:rPr lang="ar-SA" b="1" dirty="0" err="1" smtClean="0">
                <a:solidFill>
                  <a:srgbClr val="0070C0"/>
                </a:solidFill>
              </a:rPr>
              <a:t>الذى</a:t>
            </a:r>
            <a:r>
              <a:rPr lang="ar-SA" b="1" dirty="0" smtClean="0">
                <a:solidFill>
                  <a:srgbClr val="0070C0"/>
                </a:solidFill>
              </a:rPr>
              <a:t> يمكن للدولة أن تسيطر عليه بشكل فعلى، وقد قدر هذا المدى آنذاك بثلاثة أميال بحرية، وأصبح هذا المدى اتساعاً تقليدياً تبنته العديد من الدول </a:t>
            </a:r>
            <a:r>
              <a:rPr lang="ar-SA" b="1" dirty="0" err="1" smtClean="0">
                <a:solidFill>
                  <a:srgbClr val="0070C0"/>
                </a:solidFill>
              </a:rPr>
              <a:t>فى</a:t>
            </a:r>
            <a:r>
              <a:rPr lang="ar-SA" b="1" dirty="0" smtClean="0">
                <a:solidFill>
                  <a:srgbClr val="0070C0"/>
                </a:solidFill>
              </a:rPr>
              <a:t> تشريعاتها الداخلية والتزاماتها الدولية على حدٍ سواء ومع تزايد الحاجة للثروات البحرية الحية منها وغير الحية، والتطور </a:t>
            </a:r>
            <a:r>
              <a:rPr lang="ar-SA" b="1" dirty="0" err="1" smtClean="0">
                <a:solidFill>
                  <a:srgbClr val="0070C0"/>
                </a:solidFill>
              </a:rPr>
              <a:t>العلمى</a:t>
            </a:r>
            <a:r>
              <a:rPr lang="ar-SA" b="1" dirty="0" smtClean="0">
                <a:solidFill>
                  <a:srgbClr val="0070C0"/>
                </a:solidFill>
              </a:rPr>
              <a:t> </a:t>
            </a:r>
            <a:r>
              <a:rPr lang="ar-SA" b="1" dirty="0" err="1" smtClean="0">
                <a:solidFill>
                  <a:srgbClr val="0070C0"/>
                </a:solidFill>
              </a:rPr>
              <a:t>والتقنى</a:t>
            </a:r>
            <a:r>
              <a:rPr lang="ar-SA" b="1" dirty="0" smtClean="0">
                <a:solidFill>
                  <a:srgbClr val="0070C0"/>
                </a:solidFill>
              </a:rPr>
              <a:t> اللازم لاستكشاف واستغلال هذه الثروات، ثار الخلاف من جديد بين الدول حول اتساع البحر </a:t>
            </a:r>
            <a:r>
              <a:rPr lang="ar-SA" b="1" dirty="0" err="1" smtClean="0">
                <a:solidFill>
                  <a:srgbClr val="0070C0"/>
                </a:solidFill>
              </a:rPr>
              <a:t>الإقليمى</a:t>
            </a:r>
            <a:r>
              <a:rPr lang="ar-SA" b="1" dirty="0" smtClean="0">
                <a:solidFill>
                  <a:srgbClr val="0070C0"/>
                </a:solidFill>
              </a:rPr>
              <a:t>، وهل يتم الإبقاء على معيار الثلاثة أميال بحرية أم يتم تعديله من خلال زيادة هذا الاتساع بما يتلاءم مع المعطيات الدولية الجديدة. وقد تبنت الدول </a:t>
            </a:r>
            <a:r>
              <a:rPr lang="ar-SA" b="1" dirty="0" err="1" smtClean="0">
                <a:solidFill>
                  <a:srgbClr val="0070C0"/>
                </a:solidFill>
              </a:rPr>
              <a:t>فى</a:t>
            </a:r>
            <a:r>
              <a:rPr lang="ar-SA" b="1" dirty="0" smtClean="0">
                <a:solidFill>
                  <a:srgbClr val="0070C0"/>
                </a:solidFill>
              </a:rPr>
              <a:t> هذا الإطار </a:t>
            </a:r>
            <a:r>
              <a:rPr lang="ar-SA" b="1" dirty="0" err="1" smtClean="0">
                <a:solidFill>
                  <a:srgbClr val="0070C0"/>
                </a:solidFill>
              </a:rPr>
              <a:t>وجهتى</a:t>
            </a:r>
            <a:r>
              <a:rPr lang="ar-SA" b="1" dirty="0" smtClean="0">
                <a:solidFill>
                  <a:srgbClr val="0070C0"/>
                </a:solidFill>
              </a:rPr>
              <a:t> نظر مختلفتين</a:t>
            </a:r>
            <a:endParaRPr lang="en-US" b="1" dirty="0" smtClean="0">
              <a:solidFill>
                <a:srgbClr val="0070C0"/>
              </a:solidFill>
            </a:endParaRPr>
          </a:p>
          <a:p>
            <a:pPr>
              <a:buNone/>
            </a:pPr>
            <a:endParaRPr lang="ar-IQ" b="1" dirty="0">
              <a:solidFill>
                <a:srgbClr val="0070C0"/>
              </a:solidFill>
            </a:endParaRPr>
          </a:p>
        </p:txBody>
      </p:sp>
      <p:sp>
        <p:nvSpPr>
          <p:cNvPr id="3" name="عنوان 2"/>
          <p:cNvSpPr>
            <a:spLocks noGrp="1"/>
          </p:cNvSpPr>
          <p:nvPr>
            <p:ph type="title"/>
          </p:nvPr>
        </p:nvSpPr>
        <p:spPr>
          <a:xfrm>
            <a:off x="457200" y="274638"/>
            <a:ext cx="8229600" cy="725470"/>
          </a:xfrm>
        </p:spPr>
        <p:txBody>
          <a:bodyPr>
            <a:normAutofit fontScale="90000"/>
          </a:bodyPr>
          <a:lstStyle/>
          <a:p>
            <a:pPr algn="ctr"/>
            <a:r>
              <a:rPr lang="ar-IQ" dirty="0" smtClean="0">
                <a:solidFill>
                  <a:srgbClr val="FF0000"/>
                </a:solidFill>
                <a:effectLst/>
              </a:rPr>
              <a:t/>
            </a:r>
            <a:br>
              <a:rPr lang="ar-IQ" dirty="0" smtClean="0">
                <a:solidFill>
                  <a:srgbClr val="FF0000"/>
                </a:solidFill>
                <a:effectLst/>
              </a:rPr>
            </a:br>
            <a:r>
              <a:rPr lang="ar-SA" dirty="0" smtClean="0">
                <a:solidFill>
                  <a:srgbClr val="FF0000"/>
                </a:solidFill>
                <a:effectLst/>
              </a:rPr>
              <a:t>2-تحديد البحر </a:t>
            </a:r>
            <a:r>
              <a:rPr lang="ar-SA" dirty="0" err="1" smtClean="0">
                <a:solidFill>
                  <a:srgbClr val="FF0000"/>
                </a:solidFill>
                <a:effectLst/>
              </a:rPr>
              <a:t>الاقليمي</a:t>
            </a:r>
            <a:r>
              <a:rPr lang="ar-SA" dirty="0" smtClean="0">
                <a:solidFill>
                  <a:srgbClr val="FF0000"/>
                </a:solidFill>
                <a:effectLst/>
              </a:rPr>
              <a:t>:</a:t>
            </a:r>
            <a:r>
              <a:rPr lang="en-US" dirty="0" smtClean="0">
                <a:solidFill>
                  <a:srgbClr val="FF0000"/>
                </a:solidFill>
                <a:effectLst/>
              </a:rPr>
              <a:t/>
            </a:r>
            <a:br>
              <a:rPr lang="en-US" dirty="0" smtClean="0">
                <a:solidFill>
                  <a:srgbClr val="FF0000"/>
                </a:solidFill>
                <a:effectLst/>
              </a:rPr>
            </a:br>
            <a:endParaRPr lang="ar-IQ" dirty="0">
              <a:solidFill>
                <a:srgbClr val="FF0000"/>
              </a:solidFill>
              <a:effectLst/>
            </a:endParaRPr>
          </a:p>
        </p:txBody>
      </p:sp>
    </p:spTree>
  </p:cSld>
  <p:clrMapOvr>
    <a:masterClrMapping/>
  </p:clrMapOvr>
  <p:transition spd="slow">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857232"/>
            <a:ext cx="8229600" cy="4525963"/>
          </a:xfrm>
        </p:spPr>
        <p:txBody>
          <a:bodyPr/>
          <a:lstStyle/>
          <a:p>
            <a:r>
              <a:rPr lang="ar-SA" b="1" dirty="0" smtClean="0">
                <a:solidFill>
                  <a:srgbClr val="0070C0"/>
                </a:solidFill>
              </a:rPr>
              <a:t>1- نادت إحداهما بالإبقاء على الوضع القائم وعدم زيادة اتساع البحر </a:t>
            </a:r>
            <a:r>
              <a:rPr lang="ar-SA" b="1" dirty="0" err="1" smtClean="0">
                <a:solidFill>
                  <a:srgbClr val="0070C0"/>
                </a:solidFill>
              </a:rPr>
              <a:t>الإقليمى</a:t>
            </a:r>
            <a:r>
              <a:rPr lang="ar-SA" b="1" dirty="0" smtClean="0">
                <a:solidFill>
                  <a:srgbClr val="0070C0"/>
                </a:solidFill>
              </a:rPr>
              <a:t> عن الثلاثة أميال بحرية. وقد ناصرت هذه الوجهة من النظر الدول البحرية القوية، </a:t>
            </a:r>
            <a:r>
              <a:rPr lang="ar-SA" b="1" dirty="0" err="1" smtClean="0">
                <a:solidFill>
                  <a:srgbClr val="0070C0"/>
                </a:solidFill>
              </a:rPr>
              <a:t>والتى</a:t>
            </a:r>
            <a:r>
              <a:rPr lang="ar-SA" b="1" dirty="0" smtClean="0">
                <a:solidFill>
                  <a:srgbClr val="0070C0"/>
                </a:solidFill>
              </a:rPr>
              <a:t> كانت تسعى من خلال موقفها هذا إلى الاحتفاظ بمناطق الصيد لها ولرعاياها، وحرية الملاحة لسفنها وأساطيلها.</a:t>
            </a:r>
            <a:endParaRPr lang="en-US" b="1" dirty="0" smtClean="0">
              <a:solidFill>
                <a:srgbClr val="0070C0"/>
              </a:solidFill>
            </a:endParaRPr>
          </a:p>
          <a:p>
            <a:r>
              <a:rPr lang="ar-SA" b="1" dirty="0" smtClean="0">
                <a:solidFill>
                  <a:srgbClr val="0070C0"/>
                </a:solidFill>
              </a:rPr>
              <a:t>2-</a:t>
            </a:r>
            <a:r>
              <a:rPr lang="ar-IQ" b="1" dirty="0" smtClean="0">
                <a:solidFill>
                  <a:srgbClr val="0070C0"/>
                </a:solidFill>
              </a:rPr>
              <a:t> </a:t>
            </a:r>
            <a:r>
              <a:rPr lang="ar-SA" b="1" dirty="0" err="1" smtClean="0">
                <a:solidFill>
                  <a:srgbClr val="0070C0"/>
                </a:solidFill>
              </a:rPr>
              <a:t>فى</a:t>
            </a:r>
            <a:r>
              <a:rPr lang="ar-SA" b="1" dirty="0" smtClean="0">
                <a:solidFill>
                  <a:srgbClr val="0070C0"/>
                </a:solidFill>
              </a:rPr>
              <a:t> حين نادت الثانية، </a:t>
            </a:r>
            <a:r>
              <a:rPr lang="ar-SA" b="1" dirty="0" err="1" smtClean="0">
                <a:solidFill>
                  <a:srgbClr val="0070C0"/>
                </a:solidFill>
              </a:rPr>
              <a:t>والتى</a:t>
            </a:r>
            <a:r>
              <a:rPr lang="ar-SA" b="1" dirty="0" smtClean="0">
                <a:solidFill>
                  <a:srgbClr val="0070C0"/>
                </a:solidFill>
              </a:rPr>
              <a:t> كانت تضم الدول حديثة الاستقلال بشكل </a:t>
            </a:r>
            <a:r>
              <a:rPr lang="ar-SA" b="1" dirty="0" err="1" smtClean="0">
                <a:solidFill>
                  <a:srgbClr val="0070C0"/>
                </a:solidFill>
              </a:rPr>
              <a:t>أساسى</a:t>
            </a:r>
            <a:r>
              <a:rPr lang="ar-SA" b="1" dirty="0" smtClean="0">
                <a:solidFill>
                  <a:srgbClr val="0070C0"/>
                </a:solidFill>
              </a:rPr>
              <a:t>، بضرورة زيادة عرض البحر </a:t>
            </a:r>
            <a:r>
              <a:rPr lang="ar-SA" b="1" dirty="0" err="1" smtClean="0">
                <a:solidFill>
                  <a:srgbClr val="0070C0"/>
                </a:solidFill>
              </a:rPr>
              <a:t>الإقليمى</a:t>
            </a:r>
            <a:r>
              <a:rPr lang="ar-SA" b="1" dirty="0" smtClean="0">
                <a:solidFill>
                  <a:srgbClr val="0070C0"/>
                </a:solidFill>
              </a:rPr>
              <a:t> لأهداف أمنية واقتصادية، وبما يتلاءم مع المعطيات الدولية الجديدة. </a:t>
            </a:r>
            <a:endParaRPr lang="en-US" b="1" dirty="0" smtClean="0">
              <a:solidFill>
                <a:srgbClr val="0070C0"/>
              </a:solidFill>
            </a:endParaRPr>
          </a:p>
          <a:p>
            <a:pPr>
              <a:buNone/>
            </a:pPr>
            <a:endParaRPr lang="ar-IQ" b="1" dirty="0">
              <a:solidFill>
                <a:srgbClr val="0070C0"/>
              </a:solidFill>
            </a:endParaRPr>
          </a:p>
        </p:txBody>
      </p:sp>
    </p:spTree>
  </p:cSld>
  <p:clrMapOvr>
    <a:masterClrMapping/>
  </p:clrMapOvr>
  <p:transition spd="slow">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714356"/>
            <a:ext cx="8229600" cy="5857916"/>
          </a:xfrm>
        </p:spPr>
        <p:txBody>
          <a:bodyPr>
            <a:noAutofit/>
          </a:bodyPr>
          <a:lstStyle/>
          <a:p>
            <a:pPr>
              <a:buNone/>
            </a:pPr>
            <a:r>
              <a:rPr lang="ar-IQ" sz="2000" b="1" dirty="0" smtClean="0">
                <a:solidFill>
                  <a:srgbClr val="0070C0"/>
                </a:solidFill>
              </a:rPr>
              <a:t>   </a:t>
            </a:r>
            <a:r>
              <a:rPr lang="ar-SA" sz="2000" b="1" dirty="0" smtClean="0">
                <a:solidFill>
                  <a:srgbClr val="0070C0"/>
                </a:solidFill>
              </a:rPr>
              <a:t>وقد أدى استمرار الخلاف وتباين وجهات النظر بين الدول بخصوص اتساع البحر </a:t>
            </a:r>
            <a:r>
              <a:rPr lang="ar-SA" sz="2000" b="1" dirty="0" err="1" smtClean="0">
                <a:solidFill>
                  <a:srgbClr val="0070C0"/>
                </a:solidFill>
              </a:rPr>
              <a:t>الإقليمى</a:t>
            </a:r>
            <a:r>
              <a:rPr lang="ar-SA" sz="2000" b="1" dirty="0" smtClean="0">
                <a:solidFill>
                  <a:srgbClr val="0070C0"/>
                </a:solidFill>
              </a:rPr>
              <a:t>، إلى فشل مؤتمر التقنين </a:t>
            </a:r>
            <a:r>
              <a:rPr lang="ar-SA" sz="2000" b="1" dirty="0" err="1" smtClean="0">
                <a:solidFill>
                  <a:srgbClr val="0070C0"/>
                </a:solidFill>
              </a:rPr>
              <a:t>الذى</a:t>
            </a:r>
            <a:r>
              <a:rPr lang="ar-SA" sz="2000" b="1" dirty="0" smtClean="0">
                <a:solidFill>
                  <a:srgbClr val="0070C0"/>
                </a:solidFill>
              </a:rPr>
              <a:t> عقد </a:t>
            </a:r>
            <a:r>
              <a:rPr lang="ar-SA" sz="2000" b="1" dirty="0" err="1" smtClean="0">
                <a:solidFill>
                  <a:srgbClr val="0070C0"/>
                </a:solidFill>
              </a:rPr>
              <a:t>فى</a:t>
            </a:r>
            <a:r>
              <a:rPr lang="ar-SA" sz="2000" b="1" dirty="0" smtClean="0">
                <a:solidFill>
                  <a:srgbClr val="0070C0"/>
                </a:solidFill>
              </a:rPr>
              <a:t> </a:t>
            </a:r>
            <a:r>
              <a:rPr lang="ar-SA" sz="2000" b="1" dirty="0" err="1" smtClean="0">
                <a:solidFill>
                  <a:srgbClr val="0070C0"/>
                </a:solidFill>
              </a:rPr>
              <a:t>لاهاى</a:t>
            </a:r>
            <a:r>
              <a:rPr lang="ar-SA" sz="2000" b="1" dirty="0" smtClean="0">
                <a:solidFill>
                  <a:srgbClr val="0070C0"/>
                </a:solidFill>
              </a:rPr>
              <a:t> عام 1930 </a:t>
            </a:r>
            <a:r>
              <a:rPr lang="ar-SA" sz="2000" b="1" dirty="0" err="1" smtClean="0">
                <a:solidFill>
                  <a:srgbClr val="0070C0"/>
                </a:solidFill>
              </a:rPr>
              <a:t>فى</a:t>
            </a:r>
            <a:r>
              <a:rPr lang="ar-SA" sz="2000" b="1" dirty="0" smtClean="0">
                <a:solidFill>
                  <a:srgbClr val="0070C0"/>
                </a:solidFill>
              </a:rPr>
              <a:t> ظل عصبة الأمم، وذلك لعدم التوصل إلى اتفاق بين الدول المشاركة حول مدى أو اتساع البحر </a:t>
            </a:r>
            <a:r>
              <a:rPr lang="ar-SA" sz="2000" b="1" dirty="0" err="1" smtClean="0">
                <a:solidFill>
                  <a:srgbClr val="0070C0"/>
                </a:solidFill>
              </a:rPr>
              <a:t>الإقليمى</a:t>
            </a:r>
            <a:r>
              <a:rPr lang="ar-SA" sz="2000" b="1" dirty="0" smtClean="0">
                <a:solidFill>
                  <a:srgbClr val="0070C0"/>
                </a:solidFill>
              </a:rPr>
              <a:t> للدول الساحلية</a:t>
            </a:r>
            <a:r>
              <a:rPr lang="en-US" sz="2000" b="1" dirty="0" smtClean="0">
                <a:solidFill>
                  <a:srgbClr val="0070C0"/>
                </a:solidFill>
              </a:rPr>
              <a:t>. </a:t>
            </a:r>
            <a:r>
              <a:rPr lang="ar-SA" sz="2000" b="1" dirty="0" smtClean="0">
                <a:solidFill>
                  <a:srgbClr val="0070C0"/>
                </a:solidFill>
              </a:rPr>
              <a:t>وخلال مؤتمر الأمم المتحدة الأول لقانون البحار </a:t>
            </a:r>
            <a:r>
              <a:rPr lang="ar-SA" sz="2000" b="1" dirty="0" err="1" smtClean="0">
                <a:solidFill>
                  <a:srgbClr val="0070C0"/>
                </a:solidFill>
              </a:rPr>
              <a:t>الذى</a:t>
            </a:r>
            <a:r>
              <a:rPr lang="ar-SA" sz="2000" b="1" dirty="0" smtClean="0">
                <a:solidFill>
                  <a:srgbClr val="0070C0"/>
                </a:solidFill>
              </a:rPr>
              <a:t> عقد </a:t>
            </a:r>
            <a:r>
              <a:rPr lang="ar-SA" sz="2000" b="1" dirty="0" err="1" smtClean="0">
                <a:solidFill>
                  <a:srgbClr val="0070C0"/>
                </a:solidFill>
              </a:rPr>
              <a:t>فى</a:t>
            </a:r>
            <a:r>
              <a:rPr lang="ar-SA" sz="2000" b="1" dirty="0" smtClean="0">
                <a:solidFill>
                  <a:srgbClr val="0070C0"/>
                </a:solidFill>
              </a:rPr>
              <a:t> جنيف عام 1958، تجدد الخلاف بين الدول المشاركة حول هذا الموضوع. حيث تمسكت بعض الدول بمسافة الثلاثة أميال بحرية، </a:t>
            </a:r>
            <a:r>
              <a:rPr lang="ar-SA" sz="2000" b="1" dirty="0" err="1" smtClean="0">
                <a:solidFill>
                  <a:srgbClr val="0070C0"/>
                </a:solidFill>
              </a:rPr>
              <a:t>فى</a:t>
            </a:r>
            <a:r>
              <a:rPr lang="ar-SA" sz="2000" b="1" dirty="0" smtClean="0">
                <a:solidFill>
                  <a:srgbClr val="0070C0"/>
                </a:solidFill>
              </a:rPr>
              <a:t> حين </a:t>
            </a:r>
            <a:r>
              <a:rPr lang="ar-SA" sz="2000" b="1" dirty="0" err="1" smtClean="0">
                <a:solidFill>
                  <a:srgbClr val="0070C0"/>
                </a:solidFill>
              </a:rPr>
              <a:t>نادى</a:t>
            </a:r>
            <a:r>
              <a:rPr lang="ar-SA" sz="2000" b="1" dirty="0" smtClean="0">
                <a:solidFill>
                  <a:srgbClr val="0070C0"/>
                </a:solidFill>
              </a:rPr>
              <a:t> بعضها الآخر بأن يمتد اتساع البحر </a:t>
            </a:r>
            <a:r>
              <a:rPr lang="ar-SA" sz="2000" b="1" dirty="0" err="1" smtClean="0">
                <a:solidFill>
                  <a:srgbClr val="0070C0"/>
                </a:solidFill>
              </a:rPr>
              <a:t>الإقليمى</a:t>
            </a:r>
            <a:r>
              <a:rPr lang="ar-SA" sz="2000" b="1" dirty="0" smtClean="0">
                <a:solidFill>
                  <a:srgbClr val="0070C0"/>
                </a:solidFill>
              </a:rPr>
              <a:t> لمسافة </a:t>
            </a:r>
            <a:r>
              <a:rPr lang="ar-SA" sz="2000" b="1" dirty="0" err="1" smtClean="0">
                <a:solidFill>
                  <a:srgbClr val="0070C0"/>
                </a:solidFill>
              </a:rPr>
              <a:t>اثنى</a:t>
            </a:r>
            <a:r>
              <a:rPr lang="ar-SA" sz="2000" b="1" dirty="0" smtClean="0">
                <a:solidFill>
                  <a:srgbClr val="0070C0"/>
                </a:solidFill>
              </a:rPr>
              <a:t> عشر ميلاً بحرياً، أما دول أمريكا اللاتينية فقد نادت بأن يتسع البحر </a:t>
            </a:r>
            <a:r>
              <a:rPr lang="ar-SA" sz="2000" b="1" dirty="0" err="1" smtClean="0">
                <a:solidFill>
                  <a:srgbClr val="0070C0"/>
                </a:solidFill>
              </a:rPr>
              <a:t>الإقليمى</a:t>
            </a:r>
            <a:r>
              <a:rPr lang="ar-SA" sz="2000" b="1" dirty="0" smtClean="0">
                <a:solidFill>
                  <a:srgbClr val="0070C0"/>
                </a:solidFill>
              </a:rPr>
              <a:t> لمسافة 200 ميل </a:t>
            </a:r>
            <a:r>
              <a:rPr lang="ar-SA" sz="2000" b="1" dirty="0" err="1" smtClean="0">
                <a:solidFill>
                  <a:srgbClr val="0070C0"/>
                </a:solidFill>
              </a:rPr>
              <a:t>بحرى</a:t>
            </a:r>
            <a:r>
              <a:rPr lang="en-US" sz="2000" b="1" dirty="0" smtClean="0">
                <a:solidFill>
                  <a:srgbClr val="0070C0"/>
                </a:solidFill>
              </a:rPr>
              <a:t>.</a:t>
            </a:r>
            <a:r>
              <a:rPr lang="ar-SA" sz="2000" b="1" dirty="0" smtClean="0">
                <a:solidFill>
                  <a:srgbClr val="0070C0"/>
                </a:solidFill>
              </a:rPr>
              <a:t>وكان هناك اقتراحاً وسطاً تقدمت </a:t>
            </a:r>
            <a:r>
              <a:rPr lang="ar-SA" sz="2000" b="1" dirty="0" err="1" smtClean="0">
                <a:solidFill>
                  <a:srgbClr val="0070C0"/>
                </a:solidFill>
              </a:rPr>
              <a:t>به</a:t>
            </a:r>
            <a:r>
              <a:rPr lang="ar-SA" sz="2000" b="1" dirty="0" smtClean="0">
                <a:solidFill>
                  <a:srgbClr val="0070C0"/>
                </a:solidFill>
              </a:rPr>
              <a:t> كل من الولايات المتحدة الأمريكية وكندا وتمثل </a:t>
            </a:r>
            <a:r>
              <a:rPr lang="ar-SA" sz="2000" b="1" dirty="0" err="1" smtClean="0">
                <a:solidFill>
                  <a:srgbClr val="0070C0"/>
                </a:solidFill>
              </a:rPr>
              <a:t>فى</a:t>
            </a:r>
            <a:r>
              <a:rPr lang="ar-SA" sz="2000" b="1" dirty="0" smtClean="0">
                <a:solidFill>
                  <a:srgbClr val="0070C0"/>
                </a:solidFill>
              </a:rPr>
              <a:t> أن يمتد اتساع البحر </a:t>
            </a:r>
            <a:r>
              <a:rPr lang="ar-SA" sz="2000" b="1" dirty="0" err="1" smtClean="0">
                <a:solidFill>
                  <a:srgbClr val="0070C0"/>
                </a:solidFill>
              </a:rPr>
              <a:t>الإقليمى</a:t>
            </a:r>
            <a:r>
              <a:rPr lang="ar-SA" sz="2000" b="1" dirty="0" smtClean="0">
                <a:solidFill>
                  <a:srgbClr val="0070C0"/>
                </a:solidFill>
              </a:rPr>
              <a:t> لمسافة ستة أميال بحرية يليها ستة أميال بحرية أخرى، تكون منطقة صيد خالصة للدول الساحلية، ولكن لم يتم الاستقرار على </a:t>
            </a:r>
            <a:r>
              <a:rPr lang="ar-SA" sz="2000" b="1" dirty="0" err="1" smtClean="0">
                <a:solidFill>
                  <a:srgbClr val="0070C0"/>
                </a:solidFill>
              </a:rPr>
              <a:t>أى</a:t>
            </a:r>
            <a:r>
              <a:rPr lang="ar-SA" sz="2000" b="1" dirty="0" smtClean="0">
                <a:solidFill>
                  <a:srgbClr val="0070C0"/>
                </a:solidFill>
              </a:rPr>
              <a:t> من هذه الاقتراحات الثلاثة، ولذا جاءت اتفاقية 1958 الخاصة بالبحر </a:t>
            </a:r>
            <a:r>
              <a:rPr lang="ar-SA" sz="2000" b="1" dirty="0" err="1" smtClean="0">
                <a:solidFill>
                  <a:srgbClr val="0070C0"/>
                </a:solidFill>
              </a:rPr>
              <a:t>الإقليمى</a:t>
            </a:r>
            <a:r>
              <a:rPr lang="ar-SA" sz="2000" b="1" dirty="0" smtClean="0">
                <a:solidFill>
                  <a:srgbClr val="0070C0"/>
                </a:solidFill>
              </a:rPr>
              <a:t>، خالية من </a:t>
            </a:r>
            <a:r>
              <a:rPr lang="ar-SA" sz="2000" b="1" dirty="0" err="1" smtClean="0">
                <a:solidFill>
                  <a:srgbClr val="0070C0"/>
                </a:solidFill>
              </a:rPr>
              <a:t>أى</a:t>
            </a:r>
            <a:r>
              <a:rPr lang="ar-SA" sz="2000" b="1" dirty="0" smtClean="0">
                <a:solidFill>
                  <a:srgbClr val="0070C0"/>
                </a:solidFill>
              </a:rPr>
              <a:t> نص يحدد اتساع البحر </a:t>
            </a:r>
            <a:r>
              <a:rPr lang="ar-SA" sz="2000" b="1" dirty="0" err="1" smtClean="0">
                <a:solidFill>
                  <a:srgbClr val="0070C0"/>
                </a:solidFill>
              </a:rPr>
              <a:t>الإقليمى</a:t>
            </a:r>
            <a:r>
              <a:rPr lang="ar-SA" sz="2000" b="1" dirty="0" smtClean="0">
                <a:solidFill>
                  <a:srgbClr val="0070C0"/>
                </a:solidFill>
              </a:rPr>
              <a:t>، وهذا ما استمر عليه الحال أيضاً خلال مؤتمر الأمم المتحدة </a:t>
            </a:r>
            <a:r>
              <a:rPr lang="ar-SA" sz="2000" b="1" dirty="0" err="1" smtClean="0">
                <a:solidFill>
                  <a:srgbClr val="0070C0"/>
                </a:solidFill>
              </a:rPr>
              <a:t>الثانى</a:t>
            </a:r>
            <a:r>
              <a:rPr lang="ar-SA" sz="2000" b="1" dirty="0" smtClean="0">
                <a:solidFill>
                  <a:srgbClr val="0070C0"/>
                </a:solidFill>
              </a:rPr>
              <a:t> لقانون البحار عام 1960، حيث فشل هذا المؤتمر بدوره </a:t>
            </a:r>
            <a:r>
              <a:rPr lang="ar-SA" sz="2000" b="1" dirty="0" err="1" smtClean="0">
                <a:solidFill>
                  <a:srgbClr val="0070C0"/>
                </a:solidFill>
              </a:rPr>
              <a:t>فى</a:t>
            </a:r>
            <a:r>
              <a:rPr lang="ar-SA" sz="2000" b="1" dirty="0" smtClean="0">
                <a:solidFill>
                  <a:srgbClr val="0070C0"/>
                </a:solidFill>
              </a:rPr>
              <a:t> التوصل لتحديد اتساع البحر </a:t>
            </a:r>
            <a:r>
              <a:rPr lang="ar-SA" sz="2000" b="1" dirty="0" err="1" smtClean="0">
                <a:solidFill>
                  <a:srgbClr val="0070C0"/>
                </a:solidFill>
              </a:rPr>
              <a:t>الإقليمى</a:t>
            </a:r>
            <a:r>
              <a:rPr lang="en-US" sz="2000" b="1" dirty="0" smtClean="0">
                <a:solidFill>
                  <a:srgbClr val="0070C0"/>
                </a:solidFill>
              </a:rPr>
              <a:t>. </a:t>
            </a:r>
            <a:r>
              <a:rPr lang="ar-SA" sz="2000" b="1" dirty="0" smtClean="0">
                <a:solidFill>
                  <a:srgbClr val="0070C0"/>
                </a:solidFill>
              </a:rPr>
              <a:t>وعلى خلاف ما سبق ، كان لمؤتمر الأمم المتحدة الثالث لقانون البحار دوراً هاماً </a:t>
            </a:r>
            <a:r>
              <a:rPr lang="ar-SA" sz="2000" b="1" dirty="0" err="1" smtClean="0">
                <a:solidFill>
                  <a:srgbClr val="0070C0"/>
                </a:solidFill>
              </a:rPr>
              <a:t>فى</a:t>
            </a:r>
            <a:r>
              <a:rPr lang="ar-SA" sz="2000" b="1" dirty="0" smtClean="0">
                <a:solidFill>
                  <a:srgbClr val="0070C0"/>
                </a:solidFill>
              </a:rPr>
              <a:t> التوصل إلى حل مشكلة تحديد اتساع البحر </a:t>
            </a:r>
            <a:r>
              <a:rPr lang="ar-SA" sz="2000" b="1" dirty="0" err="1" smtClean="0">
                <a:solidFill>
                  <a:srgbClr val="0070C0"/>
                </a:solidFill>
              </a:rPr>
              <a:t>الإقليمى</a:t>
            </a:r>
            <a:r>
              <a:rPr lang="ar-SA" sz="2000" b="1" dirty="0" smtClean="0">
                <a:solidFill>
                  <a:srgbClr val="0070C0"/>
                </a:solidFill>
              </a:rPr>
              <a:t>، حيث نصت المادة الثالثة من اتفاقية الأمم المتحدة لقانون البحار لعام 1982، </a:t>
            </a:r>
            <a:r>
              <a:rPr lang="ar-SA" sz="2000" b="1" dirty="0" err="1" smtClean="0">
                <a:solidFill>
                  <a:srgbClr val="0070C0"/>
                </a:solidFill>
              </a:rPr>
              <a:t>والتى</a:t>
            </a:r>
            <a:r>
              <a:rPr lang="ar-SA" sz="2000" b="1" dirty="0" smtClean="0">
                <a:solidFill>
                  <a:srgbClr val="0070C0"/>
                </a:solidFill>
              </a:rPr>
              <a:t> أسفر عنها هذا المؤتمر، على أن: "لكل دولة الحق </a:t>
            </a:r>
            <a:r>
              <a:rPr lang="ar-SA" sz="2000" b="1" dirty="0" err="1" smtClean="0">
                <a:solidFill>
                  <a:srgbClr val="0070C0"/>
                </a:solidFill>
              </a:rPr>
              <a:t>فى</a:t>
            </a:r>
            <a:r>
              <a:rPr lang="ar-SA" sz="2000" b="1" dirty="0" smtClean="0">
                <a:solidFill>
                  <a:srgbClr val="0070C0"/>
                </a:solidFill>
              </a:rPr>
              <a:t> أن تحدد بحرها </a:t>
            </a:r>
            <a:r>
              <a:rPr lang="ar-SA" sz="2000" b="1" dirty="0" err="1" smtClean="0">
                <a:solidFill>
                  <a:srgbClr val="0070C0"/>
                </a:solidFill>
              </a:rPr>
              <a:t>الإقليمى</a:t>
            </a:r>
            <a:r>
              <a:rPr lang="ar-SA" sz="2000" b="1" dirty="0" smtClean="0">
                <a:solidFill>
                  <a:srgbClr val="0070C0"/>
                </a:solidFill>
              </a:rPr>
              <a:t> بمسافة لا تتجاوز </a:t>
            </a:r>
            <a:r>
              <a:rPr lang="ar-SA" sz="2000" b="1" dirty="0" err="1" smtClean="0">
                <a:solidFill>
                  <a:srgbClr val="0070C0"/>
                </a:solidFill>
              </a:rPr>
              <a:t>اثنى</a:t>
            </a:r>
            <a:r>
              <a:rPr lang="ar-SA" sz="2000" b="1" dirty="0" smtClean="0">
                <a:solidFill>
                  <a:srgbClr val="0070C0"/>
                </a:solidFill>
              </a:rPr>
              <a:t> عشر ميلاً بحرياً </a:t>
            </a:r>
            <a:r>
              <a:rPr lang="ar-SA" sz="2000" b="1" dirty="0" err="1" smtClean="0">
                <a:solidFill>
                  <a:srgbClr val="0070C0"/>
                </a:solidFill>
              </a:rPr>
              <a:t>مقيسة</a:t>
            </a:r>
            <a:r>
              <a:rPr lang="ar-SA" sz="2000" b="1" dirty="0" smtClean="0">
                <a:solidFill>
                  <a:srgbClr val="0070C0"/>
                </a:solidFill>
              </a:rPr>
              <a:t> من خطوط الأساس المقررة وفقاً لهذه الاتفاقية</a:t>
            </a:r>
            <a:endParaRPr lang="ar-IQ" sz="2000" b="1" dirty="0">
              <a:solidFill>
                <a:srgbClr val="0070C0"/>
              </a:solidFill>
            </a:endParaRPr>
          </a:p>
        </p:txBody>
      </p:sp>
    </p:spTree>
  </p:cSld>
  <p:clrMapOvr>
    <a:masterClrMapping/>
  </p:clrMapOvr>
  <p:transition spd="slow">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p:nvPr/>
        </p:nvPicPr>
        <p:blipFill>
          <a:blip r:embed="rId2"/>
          <a:srcRect/>
          <a:stretch>
            <a:fillRect/>
          </a:stretch>
        </p:blipFill>
        <p:spPr bwMode="auto">
          <a:xfrm>
            <a:off x="1214414" y="1428736"/>
            <a:ext cx="6500858" cy="4143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just">
              <a:buNone/>
            </a:pPr>
            <a:r>
              <a:rPr lang="ar-SA" b="1" dirty="0" smtClean="0">
                <a:solidFill>
                  <a:srgbClr val="0070C0"/>
                </a:solidFill>
              </a:rPr>
              <a:t>تضمنت اتفاقية 1982 القواعد </a:t>
            </a:r>
            <a:r>
              <a:rPr lang="ar-SA" b="1" dirty="0" err="1" smtClean="0">
                <a:solidFill>
                  <a:srgbClr val="0070C0"/>
                </a:solidFill>
              </a:rPr>
              <a:t>التى</a:t>
            </a:r>
            <a:r>
              <a:rPr lang="ar-SA" b="1" dirty="0" smtClean="0">
                <a:solidFill>
                  <a:srgbClr val="0070C0"/>
                </a:solidFill>
              </a:rPr>
              <a:t> يتم من خلالها قياس وتحديد عرض البحر </a:t>
            </a:r>
            <a:r>
              <a:rPr lang="ar-SA" b="1" dirty="0" err="1" smtClean="0">
                <a:solidFill>
                  <a:srgbClr val="0070C0"/>
                </a:solidFill>
              </a:rPr>
              <a:t>الإقليمى</a:t>
            </a:r>
            <a:r>
              <a:rPr lang="ar-SA" b="1" dirty="0" smtClean="0">
                <a:solidFill>
                  <a:srgbClr val="0070C0"/>
                </a:solidFill>
              </a:rPr>
              <a:t> للدولة الساحلية ، حيث أشارت </a:t>
            </a:r>
            <a:r>
              <a:rPr lang="ar-SA" b="1" dirty="0" err="1" smtClean="0">
                <a:solidFill>
                  <a:srgbClr val="0070C0"/>
                </a:solidFill>
              </a:rPr>
              <a:t>فى</a:t>
            </a:r>
            <a:r>
              <a:rPr lang="ar-SA" b="1" dirty="0" smtClean="0">
                <a:solidFill>
                  <a:srgbClr val="0070C0"/>
                </a:solidFill>
              </a:rPr>
              <a:t> مادتها الثالثة إلى أن مسافة </a:t>
            </a:r>
            <a:r>
              <a:rPr lang="ar-SA" b="1" dirty="0" err="1" smtClean="0">
                <a:solidFill>
                  <a:srgbClr val="0070C0"/>
                </a:solidFill>
              </a:rPr>
              <a:t>الإثنى</a:t>
            </a:r>
            <a:r>
              <a:rPr lang="ar-SA" b="1" dirty="0" smtClean="0">
                <a:solidFill>
                  <a:srgbClr val="0070C0"/>
                </a:solidFill>
              </a:rPr>
              <a:t> عشر ميلاً بحرياً المقررة كاتساع للبحر </a:t>
            </a:r>
            <a:r>
              <a:rPr lang="ar-SA" b="1" dirty="0" err="1" smtClean="0">
                <a:solidFill>
                  <a:srgbClr val="0070C0"/>
                </a:solidFill>
              </a:rPr>
              <a:t>الإقليمى</a:t>
            </a:r>
            <a:r>
              <a:rPr lang="ar-SA" b="1" dirty="0" smtClean="0">
                <a:solidFill>
                  <a:srgbClr val="0070C0"/>
                </a:solidFill>
              </a:rPr>
              <a:t> ، يبدأ قياسها من خط الأساس </a:t>
            </a:r>
            <a:r>
              <a:rPr lang="ar-SA" b="1" dirty="0" err="1" smtClean="0">
                <a:solidFill>
                  <a:srgbClr val="0070C0"/>
                </a:solidFill>
              </a:rPr>
              <a:t>الذى</a:t>
            </a:r>
            <a:r>
              <a:rPr lang="ar-SA" b="1" dirty="0" smtClean="0">
                <a:solidFill>
                  <a:srgbClr val="0070C0"/>
                </a:solidFill>
              </a:rPr>
              <a:t> قررته الاتفاقية. وباستقراء نصوص الاتفاقية، يتبين لنا أن المادتين الخامسة والسابعة قد أشارتا إلى نوعين من خطوط الأساس هما خطوط الأساس العادية وخطوط الأساس المستقيمة</a:t>
            </a:r>
            <a:r>
              <a:rPr lang="ar-IQ" b="1" dirty="0" smtClean="0">
                <a:solidFill>
                  <a:srgbClr val="0070C0"/>
                </a:solidFill>
              </a:rPr>
              <a:t>.</a:t>
            </a:r>
            <a:endParaRPr lang="ar-IQ" dirty="0">
              <a:solidFill>
                <a:srgbClr val="0070C0"/>
              </a:solidFill>
            </a:endParaRPr>
          </a:p>
        </p:txBody>
      </p:sp>
      <p:sp>
        <p:nvSpPr>
          <p:cNvPr id="3" name="عنوان 2"/>
          <p:cNvSpPr>
            <a:spLocks noGrp="1"/>
          </p:cNvSpPr>
          <p:nvPr>
            <p:ph type="title"/>
          </p:nvPr>
        </p:nvSpPr>
        <p:spPr>
          <a:xfrm>
            <a:off x="457200" y="274638"/>
            <a:ext cx="8229600" cy="939784"/>
          </a:xfrm>
        </p:spPr>
        <p:txBody>
          <a:bodyPr>
            <a:noAutofit/>
          </a:bodyPr>
          <a:lstStyle/>
          <a:p>
            <a:pPr algn="ctr"/>
            <a:r>
              <a:rPr lang="ar-IQ" sz="3200" u="sng" dirty="0" smtClean="0">
                <a:solidFill>
                  <a:srgbClr val="FF0000"/>
                </a:solidFill>
                <a:effectLst/>
              </a:rPr>
              <a:t/>
            </a:r>
            <a:br>
              <a:rPr lang="ar-IQ" sz="3200" u="sng" dirty="0" smtClean="0">
                <a:solidFill>
                  <a:srgbClr val="FF0000"/>
                </a:solidFill>
                <a:effectLst/>
              </a:rPr>
            </a:br>
            <a:r>
              <a:rPr lang="ar-IQ" sz="3200" u="sng" dirty="0" smtClean="0">
                <a:solidFill>
                  <a:srgbClr val="FF0000"/>
                </a:solidFill>
                <a:effectLst/>
              </a:rPr>
              <a:t>2</a:t>
            </a:r>
            <a:r>
              <a:rPr lang="ar-SA" sz="3200" u="sng" dirty="0" smtClean="0">
                <a:solidFill>
                  <a:srgbClr val="FF0000"/>
                </a:solidFill>
                <a:effectLst/>
              </a:rPr>
              <a:t>-طريقة قياس عرض البحر </a:t>
            </a:r>
            <a:r>
              <a:rPr lang="ar-SA" sz="3200" u="sng" dirty="0" err="1" smtClean="0">
                <a:solidFill>
                  <a:srgbClr val="FF0000"/>
                </a:solidFill>
                <a:effectLst/>
              </a:rPr>
              <a:t>الإقليمى</a:t>
            </a:r>
            <a:r>
              <a:rPr lang="en-US" sz="3200" dirty="0" smtClean="0">
                <a:solidFill>
                  <a:srgbClr val="FF0000"/>
                </a:solidFill>
                <a:effectLst/>
              </a:rPr>
              <a:t/>
            </a:r>
            <a:br>
              <a:rPr lang="en-US" sz="3200" dirty="0" smtClean="0">
                <a:solidFill>
                  <a:srgbClr val="FF0000"/>
                </a:solidFill>
                <a:effectLst/>
              </a:rPr>
            </a:br>
            <a:endParaRPr lang="ar-IQ" sz="3200" dirty="0">
              <a:solidFill>
                <a:srgbClr val="FF0000"/>
              </a:solidFill>
              <a:effectLst/>
            </a:endParaRPr>
          </a:p>
        </p:txBody>
      </p:sp>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500042"/>
            <a:ext cx="8229600" cy="6000792"/>
          </a:xfrm>
        </p:spPr>
        <p:txBody>
          <a:bodyPr>
            <a:noAutofit/>
          </a:bodyPr>
          <a:lstStyle/>
          <a:p>
            <a:pPr algn="just"/>
            <a:r>
              <a:rPr lang="ar-SA" sz="2000" b="1" dirty="0" smtClean="0"/>
              <a:t>لذا سعت الدول دائماً إلى تطوير إمكاناتها التكنولوجية المتعلقة باستكشاف واستغلال الثروات الحية وغير الحية الكامنة </a:t>
            </a:r>
            <a:r>
              <a:rPr lang="ar-SA" sz="2000" b="1" dirty="0" err="1" smtClean="0"/>
              <a:t>فى</a:t>
            </a:r>
            <a:r>
              <a:rPr lang="ar-SA" sz="2000" b="1" dirty="0" smtClean="0"/>
              <a:t> هذه المساحات البحرية</a:t>
            </a:r>
            <a:r>
              <a:rPr lang="en-US" sz="2000" b="1" dirty="0" smtClean="0">
                <a:solidFill>
                  <a:srgbClr val="FF0000"/>
                </a:solidFill>
              </a:rPr>
              <a:t>.</a:t>
            </a:r>
            <a:r>
              <a:rPr lang="ar-SA" sz="2000" b="1" dirty="0" smtClean="0">
                <a:solidFill>
                  <a:srgbClr val="FF0000"/>
                </a:solidFill>
              </a:rPr>
              <a:t>وقد كانت المشاكل المتعلقة باستغلال ثروات البحار والسعي إلى إيجاد الوسائل اللازمة والملائمة لتسوية هذه المشكلات </a:t>
            </a:r>
            <a:r>
              <a:rPr lang="ar-SA" sz="2000" b="1" dirty="0" err="1" smtClean="0">
                <a:solidFill>
                  <a:srgbClr val="FF0000"/>
                </a:solidFill>
              </a:rPr>
              <a:t>هى</a:t>
            </a:r>
            <a:r>
              <a:rPr lang="ar-SA" sz="2000" b="1" dirty="0" smtClean="0">
                <a:solidFill>
                  <a:srgbClr val="FF0000"/>
                </a:solidFill>
              </a:rPr>
              <a:t> الأساس </a:t>
            </a:r>
            <a:r>
              <a:rPr lang="ar-SA" sz="2000" b="1" dirty="0" err="1" smtClean="0">
                <a:solidFill>
                  <a:srgbClr val="FF0000"/>
                </a:solidFill>
              </a:rPr>
              <a:t>الذى</a:t>
            </a:r>
            <a:r>
              <a:rPr lang="ar-SA" sz="2000" b="1" dirty="0" smtClean="0">
                <a:solidFill>
                  <a:srgbClr val="FF0000"/>
                </a:solidFill>
              </a:rPr>
              <a:t> استند إليه ظهور قواعد القانون الدول</a:t>
            </a:r>
            <a:r>
              <a:rPr lang="ar-IQ" sz="2000" b="1" dirty="0" smtClean="0">
                <a:solidFill>
                  <a:srgbClr val="FF0000"/>
                </a:solidFill>
              </a:rPr>
              <a:t>ي</a:t>
            </a:r>
            <a:r>
              <a:rPr lang="ar-SA" sz="2000" b="1" dirty="0" smtClean="0">
                <a:solidFill>
                  <a:srgbClr val="FF0000"/>
                </a:solidFill>
              </a:rPr>
              <a:t> </a:t>
            </a:r>
            <a:r>
              <a:rPr lang="ar-SA" sz="2000" b="1" dirty="0" err="1" smtClean="0">
                <a:solidFill>
                  <a:srgbClr val="FF0000"/>
                </a:solidFill>
              </a:rPr>
              <a:t>فى</a:t>
            </a:r>
            <a:r>
              <a:rPr lang="ar-SA" sz="2000" b="1" dirty="0" smtClean="0">
                <a:solidFill>
                  <a:srgbClr val="FF0000"/>
                </a:solidFill>
              </a:rPr>
              <a:t> مجمله والباعث على قيام وظهور هذا الفرع من فروع القانون</a:t>
            </a:r>
            <a:r>
              <a:rPr lang="ar-IQ" sz="2000" b="1" dirty="0" smtClean="0">
                <a:solidFill>
                  <a:srgbClr val="FF0000"/>
                </a:solidFill>
              </a:rPr>
              <a:t>(القانون البحري)</a:t>
            </a:r>
            <a:r>
              <a:rPr lang="ar-SA" sz="2000" b="1" dirty="0" smtClean="0"/>
              <a:t> وقد تباينت وجهات نظر الدول وفقهاء القانون </a:t>
            </a:r>
            <a:r>
              <a:rPr lang="ar-SA" sz="2000" b="1" dirty="0" err="1" smtClean="0"/>
              <a:t>الدولى</a:t>
            </a:r>
            <a:r>
              <a:rPr lang="ar-SA" sz="2000" b="1" dirty="0" smtClean="0"/>
              <a:t> بخصوص الوضع </a:t>
            </a:r>
            <a:r>
              <a:rPr lang="ar-SA" sz="2000" b="1" dirty="0" err="1" smtClean="0"/>
              <a:t>القانونى</a:t>
            </a:r>
            <a:r>
              <a:rPr lang="ar-SA" sz="2000" b="1" dirty="0" smtClean="0"/>
              <a:t> للبحار ومدى إمكانية فرض السيادة عليها. حيث </a:t>
            </a:r>
            <a:r>
              <a:rPr lang="ar-SA" sz="2000" b="1" dirty="0" err="1" smtClean="0"/>
              <a:t>نادى</a:t>
            </a:r>
            <a:r>
              <a:rPr lang="ar-SA" sz="2000" b="1" dirty="0" smtClean="0"/>
              <a:t> </a:t>
            </a:r>
            <a:r>
              <a:rPr lang="ar-SA" sz="2000" b="1" dirty="0" smtClean="0">
                <a:solidFill>
                  <a:srgbClr val="FF0000"/>
                </a:solidFill>
              </a:rPr>
              <a:t>فريق أول </a:t>
            </a:r>
            <a:r>
              <a:rPr lang="ar-SA" sz="2000" b="1" dirty="0" smtClean="0">
                <a:solidFill>
                  <a:srgbClr val="0070C0"/>
                </a:solidFill>
              </a:rPr>
              <a:t>بفكرة حرية البحار وجعلها مفتوحة لكل الشعوب وعدم جعلها حكراً على دولة أو دول بعينها. ويعد الفقيه </a:t>
            </a:r>
            <a:r>
              <a:rPr lang="ar-SA" sz="2000" b="1" dirty="0" err="1" smtClean="0">
                <a:solidFill>
                  <a:srgbClr val="0070C0"/>
                </a:solidFill>
              </a:rPr>
              <a:t>الهولندى</a:t>
            </a:r>
            <a:r>
              <a:rPr lang="ar-SA" sz="2000" b="1" dirty="0" smtClean="0">
                <a:solidFill>
                  <a:srgbClr val="0070C0"/>
                </a:solidFill>
              </a:rPr>
              <a:t> "</a:t>
            </a:r>
            <a:r>
              <a:rPr lang="ar-SA" sz="2000" b="1" dirty="0" err="1" smtClean="0">
                <a:solidFill>
                  <a:srgbClr val="0070C0"/>
                </a:solidFill>
              </a:rPr>
              <a:t>جرسيوس</a:t>
            </a:r>
            <a:r>
              <a:rPr lang="ar-SA" sz="2000" b="1" dirty="0" smtClean="0">
                <a:solidFill>
                  <a:srgbClr val="0070C0"/>
                </a:solidFill>
              </a:rPr>
              <a:t>" والملقب </a:t>
            </a:r>
            <a:r>
              <a:rPr lang="ar-SA" sz="2000" b="1" dirty="0" err="1" smtClean="0">
                <a:solidFill>
                  <a:srgbClr val="0070C0"/>
                </a:solidFill>
              </a:rPr>
              <a:t>بأبو</a:t>
            </a:r>
            <a:r>
              <a:rPr lang="ar-SA" sz="2000" b="1" dirty="0" smtClean="0">
                <a:solidFill>
                  <a:srgbClr val="0070C0"/>
                </a:solidFill>
              </a:rPr>
              <a:t> القانون </a:t>
            </a:r>
            <a:r>
              <a:rPr lang="ar-SA" sz="2000" b="1" dirty="0" err="1" smtClean="0">
                <a:solidFill>
                  <a:srgbClr val="0070C0"/>
                </a:solidFill>
              </a:rPr>
              <a:t>الدولى</a:t>
            </a:r>
            <a:r>
              <a:rPr lang="ar-SA" sz="2000" b="1" dirty="0" smtClean="0">
                <a:solidFill>
                  <a:srgbClr val="0070C0"/>
                </a:solidFill>
              </a:rPr>
              <a:t>، هو أول من دافع عن هذا الاتجاه </a:t>
            </a:r>
            <a:r>
              <a:rPr lang="ar-SA" sz="2000" b="1" dirty="0" err="1" smtClean="0">
                <a:solidFill>
                  <a:srgbClr val="0070C0"/>
                </a:solidFill>
              </a:rPr>
              <a:t>فى</a:t>
            </a:r>
            <a:r>
              <a:rPr lang="ar-SA" sz="2000" b="1" dirty="0" smtClean="0">
                <a:solidFill>
                  <a:srgbClr val="0070C0"/>
                </a:solidFill>
              </a:rPr>
              <a:t> مؤلفه الشهير "البحر الحر</a:t>
            </a:r>
            <a:r>
              <a:rPr lang="en-US" sz="2000" b="1" dirty="0" smtClean="0">
                <a:solidFill>
                  <a:srgbClr val="0070C0"/>
                </a:solidFill>
              </a:rPr>
              <a:t> Mare </a:t>
            </a:r>
            <a:r>
              <a:rPr lang="en-US" sz="2000" b="1" dirty="0" err="1" smtClean="0">
                <a:solidFill>
                  <a:srgbClr val="0070C0"/>
                </a:solidFill>
              </a:rPr>
              <a:t>Librum</a:t>
            </a:r>
            <a:r>
              <a:rPr lang="ar-SA" sz="2000" b="1" dirty="0" smtClean="0">
                <a:solidFill>
                  <a:srgbClr val="0070C0"/>
                </a:solidFill>
              </a:rPr>
              <a:t>،</a:t>
            </a:r>
            <a:r>
              <a:rPr lang="ar-IQ" sz="2000" b="1" dirty="0" smtClean="0">
                <a:solidFill>
                  <a:srgbClr val="0070C0"/>
                </a:solidFill>
              </a:rPr>
              <a:t> </a:t>
            </a:r>
            <a:r>
              <a:rPr lang="ar-IQ" sz="2000" b="1" dirty="0" err="1" smtClean="0">
                <a:solidFill>
                  <a:srgbClr val="0070C0"/>
                </a:solidFill>
              </a:rPr>
              <a:t>او</a:t>
            </a:r>
            <a:r>
              <a:rPr lang="ar-IQ" sz="2000" b="1" dirty="0" smtClean="0">
                <a:solidFill>
                  <a:srgbClr val="0070C0"/>
                </a:solidFill>
              </a:rPr>
              <a:t> </a:t>
            </a:r>
            <a:r>
              <a:rPr lang="en-US" sz="2000" b="1" dirty="0" smtClean="0">
                <a:solidFill>
                  <a:srgbClr val="0070C0"/>
                </a:solidFill>
              </a:rPr>
              <a:t>FREE SEA</a:t>
            </a:r>
            <a:r>
              <a:rPr lang="ar-SA" sz="2000" b="1" dirty="0" smtClean="0">
                <a:solidFill>
                  <a:srgbClr val="0070C0"/>
                </a:solidFill>
              </a:rPr>
              <a:t> الصادر عام 1609.</a:t>
            </a:r>
            <a:r>
              <a:rPr lang="ar-SA" sz="2000" b="1" dirty="0" smtClean="0"/>
              <a:t> </a:t>
            </a:r>
            <a:r>
              <a:rPr lang="ar-SA" sz="2000" b="1" dirty="0" err="1" smtClean="0"/>
              <a:t>فى</a:t>
            </a:r>
            <a:r>
              <a:rPr lang="ar-SA" sz="2000" b="1" dirty="0" smtClean="0"/>
              <a:t> حين </a:t>
            </a:r>
            <a:r>
              <a:rPr lang="ar-SA" sz="2000" b="1" dirty="0" err="1" smtClean="0"/>
              <a:t>نادى</a:t>
            </a:r>
            <a:r>
              <a:rPr lang="ar-SA" sz="2000" b="1" dirty="0" smtClean="0"/>
              <a:t> </a:t>
            </a:r>
            <a:r>
              <a:rPr lang="ar-SA" sz="2000" b="1" dirty="0" smtClean="0">
                <a:solidFill>
                  <a:srgbClr val="FF0000"/>
                </a:solidFill>
              </a:rPr>
              <a:t>فريق ثان</a:t>
            </a:r>
            <a:r>
              <a:rPr lang="ar-SA" sz="2000" b="1" dirty="0" smtClean="0"/>
              <a:t> </a:t>
            </a:r>
            <a:r>
              <a:rPr lang="ar-SA" sz="2000" b="1" dirty="0" smtClean="0">
                <a:solidFill>
                  <a:srgbClr val="0070C0"/>
                </a:solidFill>
              </a:rPr>
              <a:t>بضرورة إخضاع البحار لسيادة الدولة وسلطانها، ودافع عن هذا الاتجاه الفقيه </a:t>
            </a:r>
            <a:r>
              <a:rPr lang="ar-SA" sz="2000" b="1" dirty="0" err="1" smtClean="0">
                <a:solidFill>
                  <a:srgbClr val="0070C0"/>
                </a:solidFill>
              </a:rPr>
              <a:t>الإنجليزى</a:t>
            </a:r>
            <a:r>
              <a:rPr lang="ar-SA" sz="2000" b="1" dirty="0" smtClean="0">
                <a:solidFill>
                  <a:srgbClr val="0070C0"/>
                </a:solidFill>
              </a:rPr>
              <a:t> "</a:t>
            </a:r>
            <a:r>
              <a:rPr lang="ar-SA" sz="2000" b="1" dirty="0" err="1" smtClean="0">
                <a:solidFill>
                  <a:srgbClr val="0070C0"/>
                </a:solidFill>
              </a:rPr>
              <a:t>سلدن</a:t>
            </a:r>
            <a:r>
              <a:rPr lang="ar-SA" sz="2000" b="1" dirty="0" smtClean="0">
                <a:solidFill>
                  <a:srgbClr val="0070C0"/>
                </a:solidFill>
              </a:rPr>
              <a:t>" </a:t>
            </a:r>
            <a:r>
              <a:rPr lang="ar-SA" sz="2000" b="1" dirty="0" err="1" smtClean="0">
                <a:solidFill>
                  <a:srgbClr val="0070C0"/>
                </a:solidFill>
              </a:rPr>
              <a:t>فى</a:t>
            </a:r>
            <a:r>
              <a:rPr lang="ar-SA" sz="2000" b="1" dirty="0" smtClean="0">
                <a:solidFill>
                  <a:srgbClr val="0070C0"/>
                </a:solidFill>
              </a:rPr>
              <a:t> مؤلفه الشهير "البحر المغلق </a:t>
            </a:r>
            <a:r>
              <a:rPr lang="ar-IQ" sz="2000" b="1" dirty="0" err="1" smtClean="0">
                <a:solidFill>
                  <a:srgbClr val="0070C0"/>
                </a:solidFill>
              </a:rPr>
              <a:t>او</a:t>
            </a:r>
            <a:r>
              <a:rPr lang="ar-IQ" sz="2000" b="1" dirty="0" smtClean="0">
                <a:solidFill>
                  <a:srgbClr val="0070C0"/>
                </a:solidFill>
              </a:rPr>
              <a:t> </a:t>
            </a:r>
            <a:r>
              <a:rPr lang="en-US" sz="2000" b="1" dirty="0" smtClean="0">
                <a:solidFill>
                  <a:srgbClr val="0070C0"/>
                </a:solidFill>
              </a:rPr>
              <a:t>CLOSE SEA  </a:t>
            </a:r>
            <a:r>
              <a:rPr lang="ar-IQ" sz="2000" b="1" dirty="0" smtClean="0">
                <a:solidFill>
                  <a:srgbClr val="0070C0"/>
                </a:solidFill>
              </a:rPr>
              <a:t> </a:t>
            </a:r>
            <a:r>
              <a:rPr lang="ar-IQ" sz="2000" b="1" dirty="0" err="1" smtClean="0">
                <a:solidFill>
                  <a:srgbClr val="0070C0"/>
                </a:solidFill>
              </a:rPr>
              <a:t>او</a:t>
            </a:r>
            <a:r>
              <a:rPr lang="en-US" sz="2000" b="1" dirty="0" smtClean="0">
                <a:solidFill>
                  <a:srgbClr val="0070C0"/>
                </a:solidFill>
              </a:rPr>
              <a:t>Mare </a:t>
            </a:r>
            <a:r>
              <a:rPr lang="en-US" sz="2000" b="1" dirty="0" err="1" smtClean="0">
                <a:solidFill>
                  <a:srgbClr val="0070C0"/>
                </a:solidFill>
              </a:rPr>
              <a:t>Clausum</a:t>
            </a:r>
            <a:r>
              <a:rPr lang="en-US" sz="2000" b="1" dirty="0" smtClean="0">
                <a:solidFill>
                  <a:srgbClr val="0070C0"/>
                </a:solidFill>
              </a:rPr>
              <a:t> </a:t>
            </a:r>
            <a:r>
              <a:rPr lang="ar-SA" sz="2000" b="1" dirty="0" smtClean="0">
                <a:solidFill>
                  <a:srgbClr val="0070C0"/>
                </a:solidFill>
              </a:rPr>
              <a:t>الصادر عام 1625</a:t>
            </a:r>
            <a:r>
              <a:rPr lang="en-US" sz="2000" b="1" dirty="0" smtClean="0"/>
              <a:t>.</a:t>
            </a:r>
            <a:r>
              <a:rPr lang="ar-SA" sz="2000" b="1" dirty="0" smtClean="0"/>
              <a:t>ورغم استمرار الصراع بين هذين الاتجاهين، وعدم نجاح أحدهما </a:t>
            </a:r>
            <a:r>
              <a:rPr lang="ar-SA" sz="2000" b="1" dirty="0" err="1" smtClean="0"/>
              <a:t>فى</a:t>
            </a:r>
            <a:r>
              <a:rPr lang="ar-SA" sz="2000" b="1" dirty="0" smtClean="0"/>
              <a:t> التغلب على الآخر، إلا أن قانون البحار شهد تغيرات متلاحقة وسريعة، لم تكن إلا انعكاسا للتغيرات الخاصة باهتمام الدول ومصالحها السياسية والاقتصادية والعسكرية، وغيرها من العوامل </a:t>
            </a:r>
            <a:r>
              <a:rPr lang="ar-SA" sz="2000" b="1" dirty="0" err="1" smtClean="0"/>
              <a:t>التى</a:t>
            </a:r>
            <a:r>
              <a:rPr lang="ar-SA" sz="2000" b="1" dirty="0" smtClean="0"/>
              <a:t> ساعدت على إحداث هذه التغيرات، </a:t>
            </a:r>
            <a:r>
              <a:rPr lang="ar-SA" sz="2000" b="1" dirty="0" err="1" smtClean="0"/>
              <a:t>التى</a:t>
            </a:r>
            <a:r>
              <a:rPr lang="ar-SA" sz="2000" b="1" dirty="0" smtClean="0"/>
              <a:t> كان لها أثرها على حقوق الدول وواجباتها فيما يتعلق باستغلال الثروات الحية وغير الحية الموجودة </a:t>
            </a:r>
            <a:r>
              <a:rPr lang="ar-SA" sz="2000" b="1" dirty="0" err="1" smtClean="0"/>
              <a:t>فى</a:t>
            </a:r>
            <a:r>
              <a:rPr lang="ar-SA" sz="2000" b="1" dirty="0" smtClean="0"/>
              <a:t> مياه البحار وقيعانها.أن أولى الخطوات الجادة التي اتخذت باتجاه القانون البحري قد اتخذت من خلال عصبة الأمم البحرية المنعقد في عام 1930، وقد أعقب هذا المؤتمر بمؤتمر جنيف حول قانون البحار عام 1958.في اجتماع الجمعية العامة للأمم المتحدة اقر قانون البحر والذي تم التوقيع عليه في 10 </a:t>
            </a:r>
            <a:r>
              <a:rPr lang="ar-SA" sz="2000" b="1" dirty="0" err="1" smtClean="0"/>
              <a:t>ك</a:t>
            </a:r>
            <a:r>
              <a:rPr lang="ar-IQ" sz="2000" b="1" dirty="0" smtClean="0"/>
              <a:t>2 </a:t>
            </a:r>
            <a:r>
              <a:rPr lang="en-US" sz="2000" b="1" dirty="0" smtClean="0"/>
              <a:t>1982</a:t>
            </a:r>
            <a:r>
              <a:rPr lang="ar-SA" sz="2000" b="1" dirty="0" smtClean="0"/>
              <a:t>.</a:t>
            </a:r>
            <a:endParaRPr lang="ar-IQ" sz="2000" b="1" dirty="0"/>
          </a:p>
        </p:txBody>
      </p:sp>
    </p:spTree>
  </p:cSld>
  <p:clrMapOvr>
    <a:masterClrMapping/>
  </p:clrMapOvr>
  <p:transition spd="slow">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a:srcRect/>
          <a:stretch>
            <a:fillRect/>
          </a:stretch>
        </p:blipFill>
        <p:spPr bwMode="auto">
          <a:xfrm>
            <a:off x="1571604" y="71414"/>
            <a:ext cx="5929354" cy="1571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صورة 4"/>
          <p:cNvPicPr/>
          <p:nvPr/>
        </p:nvPicPr>
        <p:blipFill>
          <a:blip r:embed="rId3"/>
          <a:srcRect/>
          <a:stretch>
            <a:fillRect/>
          </a:stretch>
        </p:blipFill>
        <p:spPr bwMode="auto">
          <a:xfrm>
            <a:off x="1643042" y="1714488"/>
            <a:ext cx="5857916" cy="1428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صورة 5"/>
          <p:cNvPicPr/>
          <p:nvPr/>
        </p:nvPicPr>
        <p:blipFill>
          <a:blip r:embed="rId4"/>
          <a:srcRect/>
          <a:stretch>
            <a:fillRect/>
          </a:stretch>
        </p:blipFill>
        <p:spPr bwMode="auto">
          <a:xfrm>
            <a:off x="1571604" y="3267086"/>
            <a:ext cx="6000792" cy="1947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صورة 6"/>
          <p:cNvPicPr/>
          <p:nvPr/>
        </p:nvPicPr>
        <p:blipFill>
          <a:blip r:embed="rId5"/>
          <a:srcRect/>
          <a:stretch>
            <a:fillRect/>
          </a:stretch>
        </p:blipFill>
        <p:spPr bwMode="auto">
          <a:xfrm>
            <a:off x="1571604" y="5305444"/>
            <a:ext cx="6000792" cy="1481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785794"/>
            <a:ext cx="8229600" cy="4525963"/>
          </a:xfrm>
        </p:spPr>
        <p:txBody>
          <a:bodyPr/>
          <a:lstStyle/>
          <a:p>
            <a:pPr algn="just">
              <a:buNone/>
            </a:pPr>
            <a:r>
              <a:rPr lang="ar-SA" b="1" dirty="0" smtClean="0"/>
              <a:t>خط الأساس</a:t>
            </a:r>
            <a:r>
              <a:rPr lang="ar-SA" dirty="0" smtClean="0"/>
              <a:t> </a:t>
            </a:r>
            <a:r>
              <a:rPr lang="en-US" dirty="0" smtClean="0"/>
              <a:t>baseline</a:t>
            </a:r>
            <a:r>
              <a:rPr lang="ar-SA" dirty="0" smtClean="0"/>
              <a:t>، هو خط يقاس </a:t>
            </a:r>
            <a:r>
              <a:rPr lang="ar-SA" dirty="0" err="1" smtClean="0"/>
              <a:t>إبتداءاً</a:t>
            </a:r>
            <a:r>
              <a:rPr lang="ar-SA" dirty="0" smtClean="0"/>
              <a:t> من </a:t>
            </a:r>
            <a:r>
              <a:rPr lang="ar-SA" dirty="0" smtClean="0">
                <a:hlinkClick r:id="rId2" tooltip="مياه اقليمية"/>
              </a:rPr>
              <a:t>البحر </a:t>
            </a:r>
            <a:r>
              <a:rPr lang="ar-SA" dirty="0" err="1" smtClean="0">
                <a:hlinkClick r:id="rId2" tooltip="مياه اقليمية"/>
              </a:rPr>
              <a:t>الاقليمية</a:t>
            </a:r>
            <a:r>
              <a:rPr lang="ar-SA" dirty="0" smtClean="0"/>
              <a:t> لبلد ما وتعتبر المياه التي خلفه مياه </a:t>
            </a:r>
            <a:r>
              <a:rPr lang="ar-SA" dirty="0" err="1" smtClean="0"/>
              <a:t>اقليمية</a:t>
            </a:r>
            <a:r>
              <a:rPr lang="ar-SA" dirty="0" smtClean="0"/>
              <a:t> للدولة الساحلية. وخط الأساس عبارة عن خط مستقيم يصل بين رؤوس النقاط البارزة لشاطئ الدولة، بشرط أن لا يبعد عن الاتجاه العام للشاطئ وأن تكون المياه التي خلفه متصلة بما فيه الكفاية باليابسة تلك الدولة.</a:t>
            </a:r>
            <a:endParaRPr lang="en-US" dirty="0" smtClean="0"/>
          </a:p>
          <a:p>
            <a:pPr algn="just">
              <a:buNone/>
            </a:pPr>
            <a:endParaRPr lang="ar-IQ" dirty="0"/>
          </a:p>
        </p:txBody>
      </p:sp>
    </p:spTree>
  </p:cSld>
  <p:clrMapOvr>
    <a:masterClrMapping/>
  </p:clrMapOvr>
  <p:transition spd="slow">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617681"/>
            <a:ext cx="8229600" cy="4525963"/>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None/>
            </a:pPr>
            <a:r>
              <a:rPr lang="ar-SA" dirty="0" smtClean="0"/>
              <a:t>ويتمثل خط الأساس العادي الذي يبدأ منه قياس عرض البحر الإقليمي – طبقا لنص المادة الخامسة من الاتفاقية – في "حد أدنى الجزر على امتداد الساحل كما هو مبين على الخرائط ذات مقياس الرسم الكبير المعترف </a:t>
            </a:r>
            <a:r>
              <a:rPr lang="ar-SA" dirty="0" err="1" smtClean="0"/>
              <a:t>بها</a:t>
            </a:r>
            <a:r>
              <a:rPr lang="ar-SA" dirty="0" smtClean="0"/>
              <a:t> رسمياً من قبل الدولة الساحلية". وهذا المعنى هو ما كانت محكمة العدل الدولية قد أكدت عليه في حكمها الشهير الصادر </a:t>
            </a:r>
            <a:r>
              <a:rPr lang="ar-SA" dirty="0" err="1" smtClean="0"/>
              <a:t>فى</a:t>
            </a:r>
            <a:r>
              <a:rPr lang="ar-SA" dirty="0" smtClean="0"/>
              <a:t> قضية المصايد النرويجية البريطانية عام 1951، حيث أشارت في إحدى فقرات هذا الحكم إلى أن: "خط قياس البحر الإقليمي لا يمكن أن ينحرف عن الاتجاه العام لشاطئ الدولة بطريقة ملحوظة، ولا يتصور حدوث مثل هذا الانحراف إذا تطابق خط الأساس مع خط انحسار المياه وقت الجزر، فهذا الخط يتوازى دائماً مع انحناءات الشاطئ وتعرجاته</a:t>
            </a:r>
            <a:r>
              <a:rPr lang="en-US" dirty="0" smtClean="0"/>
              <a:t>.</a:t>
            </a:r>
            <a:r>
              <a:rPr lang="ar-SA" dirty="0" smtClean="0"/>
              <a:t>أما في حالة الجزر الواقعة فوق حلقات مرجانية أو الجزء المحاطة بشعاب مرجانية فإن خط الأساس </a:t>
            </a:r>
            <a:r>
              <a:rPr lang="ar-SA" dirty="0" err="1" smtClean="0"/>
              <a:t>فى</a:t>
            </a:r>
            <a:r>
              <a:rPr lang="ar-SA" dirty="0" smtClean="0"/>
              <a:t> هذه الحالة يكون هو حد أدنى الجزر للشعب المرجانية باتجاه البحر كما هو مبين بالرمز المناسب على الخرائط المعترف </a:t>
            </a:r>
            <a:r>
              <a:rPr lang="ar-SA" dirty="0" err="1" smtClean="0"/>
              <a:t>بها</a:t>
            </a:r>
            <a:r>
              <a:rPr lang="ar-SA" dirty="0" smtClean="0"/>
              <a:t> رسميا من قبل الدولة الساحلية</a:t>
            </a:r>
            <a:r>
              <a:rPr lang="en-US" dirty="0" smtClean="0"/>
              <a:t>.</a:t>
            </a:r>
            <a:endParaRPr lang="ar-IQ" dirty="0"/>
          </a:p>
        </p:txBody>
      </p:sp>
      <p:sp>
        <p:nvSpPr>
          <p:cNvPr id="3" name="عنوان 2"/>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pPr algn="ctr"/>
            <a:r>
              <a:rPr lang="ar-IQ" sz="3200" u="sng" dirty="0" smtClean="0">
                <a:solidFill>
                  <a:schemeClr val="tx1"/>
                </a:solidFill>
                <a:effectLst/>
              </a:rPr>
              <a:t/>
            </a:r>
            <a:br>
              <a:rPr lang="ar-IQ" sz="3200" u="sng" dirty="0" smtClean="0">
                <a:solidFill>
                  <a:schemeClr val="tx1"/>
                </a:solidFill>
                <a:effectLst/>
              </a:rPr>
            </a:br>
            <a:r>
              <a:rPr lang="ar-SA" sz="3200" u="sng" dirty="0" smtClean="0">
                <a:solidFill>
                  <a:schemeClr val="tx1"/>
                </a:solidFill>
                <a:effectLst/>
              </a:rPr>
              <a:t>أولاً : خطوط الأساس العادية</a:t>
            </a:r>
            <a:r>
              <a:rPr lang="en-US" sz="3200" u="sng" dirty="0" smtClean="0">
                <a:solidFill>
                  <a:schemeClr val="tx1"/>
                </a:solidFill>
                <a:effectLst/>
              </a:rPr>
              <a:t> : Normal baseline : </a:t>
            </a:r>
            <a:r>
              <a:rPr lang="en-US" sz="3200" dirty="0" smtClean="0">
                <a:solidFill>
                  <a:schemeClr val="tx1"/>
                </a:solidFill>
                <a:effectLst/>
              </a:rPr>
              <a:t/>
            </a:r>
            <a:br>
              <a:rPr lang="en-US" sz="3200" dirty="0" smtClean="0">
                <a:solidFill>
                  <a:schemeClr val="tx1"/>
                </a:solidFill>
                <a:effectLst/>
              </a:rPr>
            </a:br>
            <a:endParaRPr lang="ar-IQ" sz="3200" dirty="0">
              <a:solidFill>
                <a:schemeClr val="tx1"/>
              </a:solidFill>
              <a:effectLst/>
            </a:endParaRPr>
          </a:p>
        </p:txBody>
      </p:sp>
    </p:spTree>
  </p:cSld>
  <p:clrMapOvr>
    <a:masterClrMapping/>
  </p:clrMapOvr>
  <p:transition spd="slow">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1071538" y="1214422"/>
            <a:ext cx="6929486" cy="4286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928670"/>
            <a:ext cx="8229600" cy="4525963"/>
          </a:xfrm>
        </p:spPr>
        <p:style>
          <a:lnRef idx="1">
            <a:schemeClr val="accent1"/>
          </a:lnRef>
          <a:fillRef idx="2">
            <a:schemeClr val="accent1"/>
          </a:fillRef>
          <a:effectRef idx="1">
            <a:schemeClr val="accent1"/>
          </a:effectRef>
          <a:fontRef idx="minor">
            <a:schemeClr val="dk1"/>
          </a:fontRef>
        </p:style>
        <p:txBody>
          <a:bodyPr/>
          <a:lstStyle/>
          <a:p>
            <a:r>
              <a:rPr lang="ar-SA" dirty="0" smtClean="0"/>
              <a:t>هذا وقد تضمنت </a:t>
            </a:r>
            <a:r>
              <a:rPr lang="ar-SA" b="1" dirty="0" smtClean="0"/>
              <a:t>المادة 13</a:t>
            </a:r>
            <a:r>
              <a:rPr lang="ar-SA" dirty="0" smtClean="0"/>
              <a:t> من الاتفاقية </a:t>
            </a:r>
            <a:r>
              <a:rPr lang="ar-SA" dirty="0" err="1" smtClean="0"/>
              <a:t>فى</a:t>
            </a:r>
            <a:r>
              <a:rPr lang="ar-SA" dirty="0" smtClean="0"/>
              <a:t> فقرتها الأولى حكماً خاصاً بالمرتفعات التي تنحسر عنها المياه عند الجزر. حيث قررت أنه عندما يكون المرتفع الذي تنحسر عنه المياه عند الجزر واقعاً كلياً أو جزئياً على مسافة لا تتجاوز عرض البحر الإقليمي من البر أو من جزيرة، يجوز أن يستخدم حد أدنى الجزر </a:t>
            </a:r>
            <a:r>
              <a:rPr lang="ar-SA" dirty="0" err="1" smtClean="0"/>
              <a:t>فى</a:t>
            </a:r>
            <a:r>
              <a:rPr lang="ar-SA" dirty="0" smtClean="0"/>
              <a:t> ذلك المرتفع كخط أساس لقياس عرض البحر الإقليمي</a:t>
            </a:r>
            <a:r>
              <a:rPr lang="en-US" dirty="0" smtClean="0"/>
              <a:t>.</a:t>
            </a:r>
            <a:r>
              <a:rPr lang="ar-SA" dirty="0" smtClean="0"/>
              <a:t> كما أضافت الفقرة الثانية من نفس المادة أنه عندما يكون المرتفع الذي تنحسر عنه المياه عند الجزر واقعاً كلياً على مسافة تتجاوز عرض البحر الإقليمي من البر أو من جزيرة، لا يكون لهذا المرتفع بحراً إقليمياً خاصاً </a:t>
            </a:r>
            <a:r>
              <a:rPr lang="ar-SA" dirty="0" err="1" smtClean="0"/>
              <a:t>به</a:t>
            </a:r>
            <a:r>
              <a:rPr lang="ar-SA" dirty="0" smtClean="0"/>
              <a:t>.</a:t>
            </a:r>
            <a:endParaRPr lang="en-US" dirty="0" smtClean="0"/>
          </a:p>
          <a:p>
            <a:r>
              <a:rPr lang="en-US" dirty="0" smtClean="0"/>
              <a:t> </a:t>
            </a:r>
          </a:p>
          <a:p>
            <a:pPr>
              <a:buNone/>
            </a:pPr>
            <a:endParaRPr lang="ar-IQ" dirty="0"/>
          </a:p>
        </p:txBody>
      </p:sp>
    </p:spTree>
  </p:cSld>
  <p:clrMapOvr>
    <a:masterClrMapping/>
  </p:clrMapOvr>
  <p:transition spd="slow">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1071538" y="1071546"/>
            <a:ext cx="7429552" cy="5000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buNone/>
            </a:pPr>
            <a:r>
              <a:rPr lang="ar-SA" dirty="0" smtClean="0"/>
              <a:t>كثيراً ما تثير طريقة خطوط الأساس العادية صعوبات عند التطبيق، خصوصاً </a:t>
            </a:r>
            <a:r>
              <a:rPr lang="ar-SA" dirty="0" err="1" smtClean="0"/>
              <a:t>فى</a:t>
            </a:r>
            <a:r>
              <a:rPr lang="ar-SA" dirty="0" smtClean="0"/>
              <a:t> الحالات </a:t>
            </a:r>
            <a:r>
              <a:rPr lang="ar-SA" dirty="0" err="1" smtClean="0"/>
              <a:t>التى</a:t>
            </a:r>
            <a:r>
              <a:rPr lang="ar-SA" dirty="0" smtClean="0"/>
              <a:t> توجد فيها تعرجات أو انبعاجات أكثر أو أقل عمقاً بالشاطئ أو عند وجود مجموعة من الجزر القريبة مباشرة من الشاطئ وعلى طول امتداده، وتفادياً لمثل هذه الصعوبات تبنت اتفاقية 1958 الخاصة بالبحر </a:t>
            </a:r>
            <a:r>
              <a:rPr lang="ar-SA" dirty="0" err="1" smtClean="0"/>
              <a:t>الإقليمى</a:t>
            </a:r>
            <a:r>
              <a:rPr lang="ar-SA" dirty="0" smtClean="0"/>
              <a:t> ومن بعدها اتفاقية 1982 نظام خطوط الأساس المستقيمة</a:t>
            </a:r>
            <a:r>
              <a:rPr lang="en-US" dirty="0" smtClean="0"/>
              <a:t> Straight Baselines</a:t>
            </a:r>
            <a:r>
              <a:rPr lang="ar-SA" dirty="0" smtClean="0"/>
              <a:t>، وهى تلك الخطوط </a:t>
            </a:r>
            <a:r>
              <a:rPr lang="ar-SA" dirty="0" err="1" smtClean="0"/>
              <a:t>التى</a:t>
            </a:r>
            <a:r>
              <a:rPr lang="ar-SA" dirty="0" smtClean="0"/>
              <a:t> تصل بين نقاط مناسبة لبدء قياس عرض البحر </a:t>
            </a:r>
            <a:r>
              <a:rPr lang="ar-SA" dirty="0" err="1" smtClean="0"/>
              <a:t>الإقليمى</a:t>
            </a:r>
            <a:r>
              <a:rPr lang="en-US" dirty="0" smtClean="0"/>
              <a:t>.</a:t>
            </a:r>
            <a:r>
              <a:rPr lang="ar-SA" dirty="0" smtClean="0"/>
              <a:t> وقد حددت اتفاقية 1982 الضوابط والمبادئ الحاكمة </a:t>
            </a:r>
            <a:r>
              <a:rPr lang="ar-SA" dirty="0" err="1" smtClean="0"/>
              <a:t>التى</a:t>
            </a:r>
            <a:r>
              <a:rPr lang="ar-SA" dirty="0" smtClean="0"/>
              <a:t> يجب مراعاتها عند إتباع هذه الطريقة </a:t>
            </a:r>
            <a:r>
              <a:rPr lang="ar-SA" dirty="0" err="1" smtClean="0"/>
              <a:t>والتى</a:t>
            </a:r>
            <a:r>
              <a:rPr lang="ar-SA" dirty="0" smtClean="0"/>
              <a:t> يمكن إجمالها </a:t>
            </a:r>
            <a:r>
              <a:rPr lang="ar-SA" dirty="0" err="1" smtClean="0"/>
              <a:t>فى</a:t>
            </a:r>
            <a:r>
              <a:rPr lang="ar-SA" dirty="0" smtClean="0"/>
              <a:t> الأمور الآتي</a:t>
            </a:r>
            <a:endParaRPr lang="en-US" dirty="0" smtClean="0"/>
          </a:p>
          <a:p>
            <a:pPr>
              <a:buNone/>
            </a:pPr>
            <a:endParaRPr lang="ar-IQ" dirty="0"/>
          </a:p>
        </p:txBody>
      </p:sp>
      <p:sp>
        <p:nvSpPr>
          <p:cNvPr id="3" name="عنوان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pPr algn="ctr"/>
            <a:r>
              <a:rPr lang="ar-IQ" sz="2800" u="sng" dirty="0" smtClean="0">
                <a:solidFill>
                  <a:schemeClr val="tx1"/>
                </a:solidFill>
                <a:effectLst/>
              </a:rPr>
              <a:t/>
            </a:r>
            <a:br>
              <a:rPr lang="ar-IQ" sz="2800" u="sng" dirty="0" smtClean="0">
                <a:solidFill>
                  <a:schemeClr val="tx1"/>
                </a:solidFill>
                <a:effectLst/>
              </a:rPr>
            </a:br>
            <a:r>
              <a:rPr lang="ar-SA" sz="2800" u="sng" dirty="0" smtClean="0">
                <a:solidFill>
                  <a:schemeClr val="tx1"/>
                </a:solidFill>
                <a:effectLst/>
              </a:rPr>
              <a:t>ثانياً : خطوط الأساس المستقيمة</a:t>
            </a:r>
            <a:r>
              <a:rPr lang="en-US" sz="2800" u="sng" dirty="0" smtClean="0">
                <a:solidFill>
                  <a:schemeClr val="tx1"/>
                </a:solidFill>
                <a:effectLst/>
              </a:rPr>
              <a:t> :baselines: Straight </a:t>
            </a:r>
            <a:r>
              <a:rPr lang="en-US" sz="2800" dirty="0" smtClean="0">
                <a:solidFill>
                  <a:schemeClr val="tx1"/>
                </a:solidFill>
                <a:effectLst/>
              </a:rPr>
              <a:t/>
            </a:r>
            <a:br>
              <a:rPr lang="en-US" sz="2800" dirty="0" smtClean="0">
                <a:solidFill>
                  <a:schemeClr val="tx1"/>
                </a:solidFill>
                <a:effectLst/>
              </a:rPr>
            </a:br>
            <a:endParaRPr lang="ar-IQ" sz="2800" dirty="0">
              <a:solidFill>
                <a:schemeClr val="tx1"/>
              </a:solidFill>
              <a:effectLst/>
            </a:endParaRPr>
          </a:p>
        </p:txBody>
      </p:sp>
    </p:spTree>
  </p:cSld>
  <p:clrMapOvr>
    <a:masterClrMapping/>
  </p:clrMapOvr>
  <p:transition spd="slow">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71414"/>
            <a:ext cx="8229600" cy="6500858"/>
          </a:xfrm>
        </p:spPr>
        <p:style>
          <a:lnRef idx="1">
            <a:schemeClr val="accent1"/>
          </a:lnRef>
          <a:fillRef idx="2">
            <a:schemeClr val="accent1"/>
          </a:fillRef>
          <a:effectRef idx="1">
            <a:schemeClr val="accent1"/>
          </a:effectRef>
          <a:fontRef idx="minor">
            <a:schemeClr val="dk1"/>
          </a:fontRef>
        </p:style>
        <p:txBody>
          <a:bodyPr>
            <a:noAutofit/>
          </a:bodyPr>
          <a:lstStyle/>
          <a:p>
            <a:pPr lvl="0">
              <a:buNone/>
            </a:pPr>
            <a:r>
              <a:rPr lang="ar-IQ" sz="2400" dirty="0" smtClean="0"/>
              <a:t>1- </a:t>
            </a:r>
            <a:r>
              <a:rPr lang="ar-SA" sz="2400" dirty="0" smtClean="0"/>
              <a:t>يجب ألا ينحرف مسار خطوط الأساس المستقيمة </a:t>
            </a:r>
            <a:r>
              <a:rPr lang="ar-SA" sz="2400" dirty="0" err="1" smtClean="0"/>
              <a:t>أى</a:t>
            </a:r>
            <a:r>
              <a:rPr lang="ar-SA" sz="2400" dirty="0" smtClean="0"/>
              <a:t> انحراف ملحوظ عن الاتجاه العام للساحل، ويتعين كذلك أن تكون المساحات البحرية </a:t>
            </a:r>
            <a:r>
              <a:rPr lang="ar-SA" sz="2400" dirty="0" err="1" smtClean="0"/>
              <a:t>التى</a:t>
            </a:r>
            <a:r>
              <a:rPr lang="ar-SA" sz="2400" dirty="0" smtClean="0"/>
              <a:t> تقع داخل نطاق هذه الخطوط مرتبطة بالإقليم البرى للدولة الساحلية ارتباطاً وثيقاً وكافياً لإخضاع هذه المساحات المائية لنظام المياه الداخلية</a:t>
            </a:r>
            <a:r>
              <a:rPr lang="en-US" sz="2400" dirty="0" smtClean="0"/>
              <a:t>.</a:t>
            </a:r>
          </a:p>
          <a:p>
            <a:pPr lvl="0">
              <a:buNone/>
            </a:pPr>
            <a:r>
              <a:rPr lang="ar-IQ" sz="2400" dirty="0" smtClean="0"/>
              <a:t>2- </a:t>
            </a:r>
            <a:r>
              <a:rPr lang="ar-SA" sz="2400" dirty="0" smtClean="0"/>
              <a:t>لا ترسم خطوط الأساس المستقيمة من المرتفعات </a:t>
            </a:r>
            <a:r>
              <a:rPr lang="ar-SA" sz="2400" dirty="0" err="1" smtClean="0"/>
              <a:t>التى</a:t>
            </a:r>
            <a:r>
              <a:rPr lang="ar-SA" sz="2400" dirty="0" smtClean="0"/>
              <a:t> تنحسر عنها المياه عند الجزر وإليها، ما لم تكن قد </a:t>
            </a:r>
            <a:r>
              <a:rPr lang="ar-SA" sz="2400" dirty="0" err="1" smtClean="0"/>
              <a:t>بنى</a:t>
            </a:r>
            <a:r>
              <a:rPr lang="ar-SA" sz="2400" dirty="0" smtClean="0"/>
              <a:t> عليها </a:t>
            </a:r>
            <a:r>
              <a:rPr lang="ar-SA" sz="2400" dirty="0" err="1" smtClean="0"/>
              <a:t>منائر</a:t>
            </a:r>
            <a:r>
              <a:rPr lang="ar-SA" sz="2400" dirty="0" smtClean="0"/>
              <a:t> أو منشآت مماثلة تعلو دائماً سطح البحر إلا </a:t>
            </a:r>
            <a:r>
              <a:rPr lang="ar-SA" sz="2400" dirty="0" err="1" smtClean="0"/>
              <a:t>فى</a:t>
            </a:r>
            <a:r>
              <a:rPr lang="ar-SA" sz="2400" dirty="0" smtClean="0"/>
              <a:t> الحالات </a:t>
            </a:r>
            <a:r>
              <a:rPr lang="ar-SA" sz="2400" dirty="0" err="1" smtClean="0"/>
              <a:t>التى</a:t>
            </a:r>
            <a:r>
              <a:rPr lang="ar-SA" sz="2400" dirty="0" smtClean="0"/>
              <a:t> يكون فيها مد خطوط الأساس من هذه المرتفعات وإليها قد لاقى اعتراف </a:t>
            </a:r>
            <a:r>
              <a:rPr lang="ar-SA" sz="2400" dirty="0" err="1" smtClean="0"/>
              <a:t>دولى</a:t>
            </a:r>
            <a:r>
              <a:rPr lang="ar-SA" sz="2400" dirty="0" smtClean="0"/>
              <a:t> عام</a:t>
            </a:r>
            <a:r>
              <a:rPr lang="en-US" sz="2400" dirty="0" smtClean="0"/>
              <a:t>.</a:t>
            </a:r>
          </a:p>
          <a:p>
            <a:pPr lvl="0">
              <a:buNone/>
            </a:pPr>
            <a:r>
              <a:rPr lang="ar-IQ" sz="2400" dirty="0" smtClean="0"/>
              <a:t>3- </a:t>
            </a:r>
            <a:r>
              <a:rPr lang="ar-SA" sz="2400" dirty="0" smtClean="0"/>
              <a:t>عند رسم خطوط الأساس المستقيمة، طبقا لنص الفقرة الأولى من هذه المادة، يجوز أن يؤخذ </a:t>
            </a:r>
            <a:r>
              <a:rPr lang="ar-SA" sz="2400" dirty="0" err="1" smtClean="0"/>
              <a:t>فى</a:t>
            </a:r>
            <a:r>
              <a:rPr lang="ar-SA" sz="2400" dirty="0" smtClean="0"/>
              <a:t> الاعتبار عند تقرير خطوط أساس معينة، ما تنفرد </a:t>
            </a:r>
            <a:r>
              <a:rPr lang="ar-SA" sz="2400" dirty="0" err="1" smtClean="0"/>
              <a:t>به</a:t>
            </a:r>
            <a:r>
              <a:rPr lang="ar-SA" sz="2400" dirty="0" smtClean="0"/>
              <a:t> المنطقة المعنية من مصالح اقتصادية ثبت وجودها وأهميتها ثبوتاً واضحاً من خلال الاستعمال الطويل</a:t>
            </a:r>
            <a:r>
              <a:rPr lang="en-US" sz="2400" dirty="0" smtClean="0"/>
              <a:t>.</a:t>
            </a:r>
            <a:br>
              <a:rPr lang="en-US" sz="2400" dirty="0" smtClean="0"/>
            </a:br>
            <a:r>
              <a:rPr lang="ar-IQ" sz="2400" dirty="0" smtClean="0"/>
              <a:t>4- </a:t>
            </a:r>
            <a:r>
              <a:rPr lang="ar-SA" sz="2400" dirty="0" smtClean="0"/>
              <a:t>يجب ألا يترتب على إتباع نظام خطوط الأساس المستقيمة </a:t>
            </a:r>
            <a:r>
              <a:rPr lang="ar-SA" sz="2400" dirty="0" err="1" smtClean="0"/>
              <a:t>فى</a:t>
            </a:r>
            <a:r>
              <a:rPr lang="ar-SA" sz="2400" dirty="0" smtClean="0"/>
              <a:t> دولة ساحلية معينة فصل البحر </a:t>
            </a:r>
            <a:r>
              <a:rPr lang="ar-SA" sz="2400" dirty="0" err="1" smtClean="0"/>
              <a:t>الإقليمى</a:t>
            </a:r>
            <a:r>
              <a:rPr lang="ar-SA" sz="2400" dirty="0" smtClean="0"/>
              <a:t> لدولة أخرى عن </a:t>
            </a:r>
            <a:r>
              <a:rPr lang="ar-SA" sz="2400" dirty="0" err="1" smtClean="0"/>
              <a:t>أعالى</a:t>
            </a:r>
            <a:r>
              <a:rPr lang="ar-SA" sz="2400" dirty="0" smtClean="0"/>
              <a:t> البحار أو عن المنطقة الاقتصادية الخالصة</a:t>
            </a:r>
            <a:r>
              <a:rPr lang="en-US" sz="2400" dirty="0" smtClean="0"/>
              <a:t>.</a:t>
            </a:r>
            <a:r>
              <a:rPr lang="ar-SA" sz="2400" dirty="0" smtClean="0"/>
              <a:t> وبالإضافة إلى ما سبق يتم اللجوء إلى نظام خطوط الأساس المستقيمة </a:t>
            </a:r>
            <a:r>
              <a:rPr lang="ar-SA" sz="2400" dirty="0" err="1" smtClean="0"/>
              <a:t>فى</a:t>
            </a:r>
            <a:r>
              <a:rPr lang="ar-SA" sz="2400" dirty="0" smtClean="0"/>
              <a:t> حالتين إضافيتين هما</a:t>
            </a:r>
            <a:r>
              <a:rPr lang="en-US" sz="2400" dirty="0" smtClean="0"/>
              <a:t>: </a:t>
            </a:r>
          </a:p>
          <a:p>
            <a:pPr>
              <a:buNone/>
            </a:pPr>
            <a:endParaRPr lang="ar-IQ" sz="2400" dirty="0"/>
          </a:p>
        </p:txBody>
      </p:sp>
    </p:spTree>
  </p:cSld>
  <p:clrMapOvr>
    <a:masterClrMapping/>
  </p:clrMapOvr>
  <p:transition spd="slow">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p:nvPr/>
        </p:nvPicPr>
        <p:blipFill>
          <a:blip r:embed="rId2"/>
          <a:srcRect/>
          <a:stretch>
            <a:fillRect/>
          </a:stretch>
        </p:blipFill>
        <p:spPr bwMode="auto">
          <a:xfrm>
            <a:off x="1285852" y="500042"/>
            <a:ext cx="6500858" cy="5929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1500166" y="857232"/>
            <a:ext cx="6215106" cy="1928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صورة 2"/>
          <p:cNvPicPr/>
          <p:nvPr/>
        </p:nvPicPr>
        <p:blipFill>
          <a:blip r:embed="rId3"/>
          <a:srcRect/>
          <a:stretch>
            <a:fillRect/>
          </a:stretch>
        </p:blipFill>
        <p:spPr bwMode="auto">
          <a:xfrm>
            <a:off x="1428728" y="3143248"/>
            <a:ext cx="6286544" cy="17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481329"/>
            <a:ext cx="8229600" cy="1018977"/>
          </a:xfrm>
        </p:spPr>
        <p:txBody>
          <a:bodyPr>
            <a:normAutofit/>
          </a:bodyPr>
          <a:lstStyle/>
          <a:p>
            <a:pPr>
              <a:buNone/>
            </a:pPr>
            <a:r>
              <a:rPr lang="ar-IQ" b="1" dirty="0" smtClean="0"/>
              <a:t>يعرف </a:t>
            </a:r>
            <a:r>
              <a:rPr lang="ar-IQ" b="1" dirty="0" smtClean="0">
                <a:solidFill>
                  <a:srgbClr val="FF0000"/>
                </a:solidFill>
              </a:rPr>
              <a:t>القانون البحري </a:t>
            </a:r>
            <a:r>
              <a:rPr lang="ar-SA" b="1" dirty="0" smtClean="0"/>
              <a:t>على انه مجموعة من القواعد القانونية التي تنظم العلاقات التي تنشأ عن استخدام البحار بالملاحة البحرية . </a:t>
            </a:r>
            <a:endParaRPr lang="ar-IQ" b="1" dirty="0"/>
          </a:p>
        </p:txBody>
      </p:sp>
      <p:sp>
        <p:nvSpPr>
          <p:cNvPr id="3" name="عنوان 2"/>
          <p:cNvSpPr>
            <a:spLocks noGrp="1"/>
          </p:cNvSpPr>
          <p:nvPr>
            <p:ph type="title"/>
          </p:nvPr>
        </p:nvSpPr>
        <p:spPr/>
        <p:txBody>
          <a:bodyPr/>
          <a:lstStyle/>
          <a:p>
            <a:pPr algn="ctr"/>
            <a:r>
              <a:rPr lang="ar-SA" dirty="0" smtClean="0">
                <a:solidFill>
                  <a:schemeClr val="tx1"/>
                </a:solidFill>
                <a:effectLst/>
              </a:rPr>
              <a:t>تعريف القانون البحري</a:t>
            </a:r>
            <a:endParaRPr lang="ar-IQ" dirty="0">
              <a:solidFill>
                <a:schemeClr val="tx1"/>
              </a:solidFill>
              <a:effectLst/>
            </a:endParaRPr>
          </a:p>
        </p:txBody>
      </p:sp>
      <p:sp>
        <p:nvSpPr>
          <p:cNvPr id="4" name="مستطيل 3"/>
          <p:cNvSpPr/>
          <p:nvPr/>
        </p:nvSpPr>
        <p:spPr>
          <a:xfrm>
            <a:off x="214282" y="2857496"/>
            <a:ext cx="8429684" cy="954107"/>
          </a:xfrm>
          <a:prstGeom prst="rect">
            <a:avLst/>
          </a:prstGeom>
        </p:spPr>
        <p:txBody>
          <a:bodyPr wrap="square">
            <a:spAutoFit/>
          </a:bodyPr>
          <a:lstStyle/>
          <a:p>
            <a:r>
              <a:rPr lang="ar-IQ" sz="2800" b="1" dirty="0" smtClean="0"/>
              <a:t>أما </a:t>
            </a:r>
            <a:r>
              <a:rPr lang="ar-SA" sz="2800" b="1" dirty="0" smtClean="0">
                <a:solidFill>
                  <a:srgbClr val="FF0000"/>
                </a:solidFill>
              </a:rPr>
              <a:t>الملاحة البحرية </a:t>
            </a:r>
            <a:r>
              <a:rPr lang="ar-IQ" sz="2800" b="1" dirty="0" smtClean="0"/>
              <a:t>ف</a:t>
            </a:r>
            <a:r>
              <a:rPr lang="ar-SA" sz="2800" b="1" dirty="0" smtClean="0"/>
              <a:t>هي العبور من نقطة معينة </a:t>
            </a:r>
            <a:r>
              <a:rPr lang="ar-SA" sz="2800" b="1" dirty="0" err="1" smtClean="0"/>
              <a:t>الى</a:t>
            </a:r>
            <a:r>
              <a:rPr lang="ar-SA" sz="2800" b="1" dirty="0" smtClean="0"/>
              <a:t> رقعة جغرافية </a:t>
            </a:r>
            <a:r>
              <a:rPr lang="ar-SA" sz="2800" b="1" dirty="0" err="1" smtClean="0"/>
              <a:t>اخرى</a:t>
            </a:r>
            <a:r>
              <a:rPr lang="ar-SA" sz="2800" b="1" dirty="0" smtClean="0"/>
              <a:t> عن طريق السفينة .</a:t>
            </a:r>
            <a:endParaRPr lang="ar-IQ" sz="2800" dirty="0"/>
          </a:p>
        </p:txBody>
      </p:sp>
    </p:spTree>
  </p:cSld>
  <p:clrMapOvr>
    <a:masterClrMapping/>
  </p:clrMapOvr>
  <p:transition spd="slow">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s://marefa.org/thumb.php?f=Baselines_chile.png&amp;width=250">
            <a:hlinkClick r:id="rId2"/>
          </p:cNvPr>
          <p:cNvPicPr/>
          <p:nvPr/>
        </p:nvPicPr>
        <p:blipFill>
          <a:blip r:embed="rId3"/>
          <a:srcRect/>
          <a:stretch>
            <a:fillRect/>
          </a:stretch>
        </p:blipFill>
        <p:spPr bwMode="auto">
          <a:xfrm>
            <a:off x="2643174" y="71414"/>
            <a:ext cx="4286280" cy="6072230"/>
          </a:xfrm>
          <a:prstGeom prst="rect">
            <a:avLst/>
          </a:prstGeom>
          <a:noFill/>
          <a:ln w="9525">
            <a:noFill/>
            <a:miter lim="800000"/>
            <a:headEnd/>
            <a:tailEnd/>
          </a:ln>
        </p:spPr>
      </p:pic>
      <p:sp>
        <p:nvSpPr>
          <p:cNvPr id="1025" name="Rectangle 1"/>
          <p:cNvSpPr>
            <a:spLocks noChangeArrowheads="1"/>
          </p:cNvSpPr>
          <p:nvPr/>
        </p:nvSpPr>
        <p:spPr bwMode="auto">
          <a:xfrm>
            <a:off x="3071802" y="6000768"/>
            <a:ext cx="319029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خط الأساس التشيلي.</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481328"/>
            <a:ext cx="8229600" cy="5019506"/>
          </a:xfrm>
        </p:spPr>
        <p:style>
          <a:lnRef idx="1">
            <a:schemeClr val="accent2"/>
          </a:lnRef>
          <a:fillRef idx="2">
            <a:schemeClr val="accent2"/>
          </a:fillRef>
          <a:effectRef idx="1">
            <a:schemeClr val="accent2"/>
          </a:effectRef>
          <a:fontRef idx="minor">
            <a:schemeClr val="dk1"/>
          </a:fontRef>
        </p:style>
        <p:txBody>
          <a:bodyPr/>
          <a:lstStyle/>
          <a:p>
            <a:pPr>
              <a:buNone/>
            </a:pPr>
            <a:r>
              <a:rPr lang="ar-SA" dirty="0" err="1" smtClean="0"/>
              <a:t>فى</a:t>
            </a:r>
            <a:r>
              <a:rPr lang="ar-SA" dirty="0" smtClean="0"/>
              <a:t> حالة ما إذا كان النهر يصب مياهه مباشرة </a:t>
            </a:r>
            <a:r>
              <a:rPr lang="ar-SA" dirty="0" err="1" smtClean="0"/>
              <a:t>فى</a:t>
            </a:r>
            <a:r>
              <a:rPr lang="ar-SA" dirty="0" smtClean="0"/>
              <a:t> أحد البحار، نصت اتفاقية 1982 </a:t>
            </a:r>
            <a:r>
              <a:rPr lang="ar-SA" dirty="0" err="1" smtClean="0"/>
              <a:t>فى</a:t>
            </a:r>
            <a:r>
              <a:rPr lang="ar-SA" dirty="0" smtClean="0"/>
              <a:t> مادتها التاسعة على أن خط الأساس </a:t>
            </a:r>
            <a:r>
              <a:rPr lang="ar-SA" dirty="0" err="1" smtClean="0"/>
              <a:t>الذى</a:t>
            </a:r>
            <a:r>
              <a:rPr lang="ar-SA" dirty="0" smtClean="0"/>
              <a:t> يبدأ منه قياس عرض البحر </a:t>
            </a:r>
            <a:r>
              <a:rPr lang="ar-SA" dirty="0" err="1" smtClean="0"/>
              <a:t>الإقليمى</a:t>
            </a:r>
            <a:r>
              <a:rPr lang="ar-SA" dirty="0" smtClean="0"/>
              <a:t> </a:t>
            </a:r>
            <a:r>
              <a:rPr lang="ar-SA" dirty="0" err="1" smtClean="0"/>
              <a:t>فى</a:t>
            </a:r>
            <a:r>
              <a:rPr lang="ar-SA" dirty="0" smtClean="0"/>
              <a:t> منطقة المصب، هو ذلك الخط المستقيم عبر المصب، </a:t>
            </a:r>
            <a:r>
              <a:rPr lang="ar-SA" dirty="0" err="1" smtClean="0"/>
              <a:t>الذى</a:t>
            </a:r>
            <a:r>
              <a:rPr lang="ar-SA" dirty="0" smtClean="0"/>
              <a:t> يصل بين نقطتين على حد أدنى الجزر على </a:t>
            </a:r>
            <a:r>
              <a:rPr lang="ar-SA" dirty="0" err="1" smtClean="0"/>
              <a:t>ضفتى</a:t>
            </a:r>
            <a:r>
              <a:rPr lang="ar-SA" dirty="0" smtClean="0"/>
              <a:t> النهر</a:t>
            </a:r>
            <a:r>
              <a:rPr lang="en-US" dirty="0" smtClean="0"/>
              <a:t>.</a:t>
            </a:r>
            <a:endParaRPr lang="ar-IQ" dirty="0" smtClean="0"/>
          </a:p>
          <a:p>
            <a:pPr>
              <a:buNone/>
            </a:pPr>
            <a:endParaRPr lang="en-US" dirty="0" smtClean="0"/>
          </a:p>
          <a:p>
            <a:pPr>
              <a:buNone/>
            </a:pPr>
            <a:endParaRPr lang="ar-IQ" dirty="0"/>
          </a:p>
        </p:txBody>
      </p:sp>
      <p:sp>
        <p:nvSpPr>
          <p:cNvPr id="3" name="عنوان 2"/>
          <p:cNvSpPr>
            <a:spLocks noGrp="1"/>
          </p:cNvSpPr>
          <p:nvPr>
            <p:ph type="title"/>
          </p:nvPr>
        </p:nvSpPr>
        <p:spPr/>
        <p:txBody>
          <a:bodyPr>
            <a:noAutofit/>
          </a:bodyPr>
          <a:lstStyle/>
          <a:p>
            <a:pPr algn="ctr"/>
            <a:r>
              <a:rPr lang="ar-SA" sz="2800" u="sng" dirty="0" smtClean="0">
                <a:solidFill>
                  <a:schemeClr val="tx1"/>
                </a:solidFill>
                <a:effectLst/>
              </a:rPr>
              <a:t> حالة مصاب الأنهار</a:t>
            </a:r>
            <a:r>
              <a:rPr lang="en-US" sz="2800" u="sng" dirty="0" smtClean="0">
                <a:solidFill>
                  <a:schemeClr val="tx1"/>
                </a:solidFill>
                <a:effectLst/>
              </a:rPr>
              <a:t> : Mouths of Rivers(Estuaries)  : </a:t>
            </a:r>
            <a:endParaRPr lang="ar-IQ" sz="2800" dirty="0">
              <a:solidFill>
                <a:schemeClr val="tx1"/>
              </a:solidFill>
              <a:effectLst/>
            </a:endParaRPr>
          </a:p>
        </p:txBody>
      </p:sp>
      <p:pic>
        <p:nvPicPr>
          <p:cNvPr id="4" name="صورة 3"/>
          <p:cNvPicPr/>
          <p:nvPr/>
        </p:nvPicPr>
        <p:blipFill>
          <a:blip r:embed="rId2"/>
          <a:srcRect/>
          <a:stretch>
            <a:fillRect/>
          </a:stretch>
        </p:blipFill>
        <p:spPr bwMode="auto">
          <a:xfrm>
            <a:off x="1285852" y="3929066"/>
            <a:ext cx="6072230" cy="2000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just">
              <a:buNone/>
            </a:pPr>
            <a:r>
              <a:rPr lang="ar-SA" dirty="0" smtClean="0"/>
              <a:t>يقصد بالخلجان الوارد ذكرها </a:t>
            </a:r>
            <a:r>
              <a:rPr lang="ar-SA" dirty="0" err="1" smtClean="0"/>
              <a:t>فى</a:t>
            </a:r>
            <a:r>
              <a:rPr lang="ar-SA" dirty="0" smtClean="0"/>
              <a:t> المادة العاشرة من الاتفاقية تلك الخلجان </a:t>
            </a:r>
            <a:r>
              <a:rPr lang="ar-SA" dirty="0" err="1" smtClean="0"/>
              <a:t>التى</a:t>
            </a:r>
            <a:r>
              <a:rPr lang="ar-SA" dirty="0" smtClean="0"/>
              <a:t> تقع سواحلها </a:t>
            </a:r>
            <a:r>
              <a:rPr lang="ar-SA" dirty="0" err="1" smtClean="0"/>
              <a:t>فى</a:t>
            </a:r>
            <a:r>
              <a:rPr lang="ar-SA" dirty="0" smtClean="0"/>
              <a:t> دولة واحدة. وقد حددت الفقرة الثانية من المادة المذكورة مفهوم الخليج بأنه عبارة عن "انبعاج واضح المعالم يكون توغله بالقياس إلى عرض مدخله يجعله يحتوى على مياه محصورة بالبر ويشكل أكثر من مجرد انحناء للساحل، غير أن الانبعاج لا يعتبر خليجاً إلا إذا كانت مساحته تعادل أو تفوق مساحة نصف دائرة قطرها خط يرسم عبر مدخل ذلك الانبعاج</a:t>
            </a:r>
            <a:r>
              <a:rPr lang="en-US" dirty="0" smtClean="0"/>
              <a:t>" </a:t>
            </a:r>
            <a:r>
              <a:rPr lang="ar-SA" dirty="0" smtClean="0"/>
              <a:t>وقد قررت الاتفاقية أن "الخط </a:t>
            </a:r>
            <a:r>
              <a:rPr lang="ar-SA" dirty="0" err="1" smtClean="0"/>
              <a:t>الذى</a:t>
            </a:r>
            <a:r>
              <a:rPr lang="ar-SA" dirty="0" smtClean="0"/>
              <a:t> يرسم منه عرض البحر الإقليمي </a:t>
            </a:r>
            <a:r>
              <a:rPr lang="ar-SA" dirty="0" err="1" smtClean="0"/>
              <a:t>فى</a:t>
            </a:r>
            <a:r>
              <a:rPr lang="ar-SA" dirty="0" smtClean="0"/>
              <a:t> حالة الخلجان هو خط الأساس المستقيم"، وهذا ما حددته المادة العاشرة من الاتفاقية، </a:t>
            </a:r>
            <a:r>
              <a:rPr lang="ar-SA" dirty="0" err="1" smtClean="0"/>
              <a:t>والتى</a:t>
            </a:r>
            <a:r>
              <a:rPr lang="ar-SA" dirty="0" smtClean="0"/>
              <a:t> تضمنت القواعد المعمول </a:t>
            </a:r>
            <a:r>
              <a:rPr lang="ar-SA" dirty="0" err="1" smtClean="0"/>
              <a:t>بها</a:t>
            </a:r>
            <a:r>
              <a:rPr lang="ar-SA" dirty="0" smtClean="0"/>
              <a:t> لرسم خط الأساس </a:t>
            </a:r>
            <a:r>
              <a:rPr lang="ar-SA" dirty="0" err="1" smtClean="0"/>
              <a:t>فى</a:t>
            </a:r>
            <a:r>
              <a:rPr lang="ar-SA" dirty="0" smtClean="0"/>
              <a:t> هذه الحالة وهى :</a:t>
            </a:r>
            <a:endParaRPr lang="en-US" dirty="0" smtClean="0"/>
          </a:p>
          <a:p>
            <a:pPr algn="just">
              <a:buNone/>
            </a:pPr>
            <a:endParaRPr lang="ar-IQ" dirty="0"/>
          </a:p>
        </p:txBody>
      </p:sp>
      <p:sp>
        <p:nvSpPr>
          <p:cNvPr id="3" name="عنوان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ar-IQ" u="sng" dirty="0" smtClean="0">
                <a:solidFill>
                  <a:schemeClr val="tx1"/>
                </a:solidFill>
                <a:effectLst/>
              </a:rPr>
              <a:t/>
            </a:r>
            <a:br>
              <a:rPr lang="ar-IQ" u="sng" dirty="0" smtClean="0">
                <a:solidFill>
                  <a:schemeClr val="tx1"/>
                </a:solidFill>
                <a:effectLst/>
              </a:rPr>
            </a:br>
            <a:r>
              <a:rPr lang="ar-SA" u="sng" dirty="0" smtClean="0">
                <a:solidFill>
                  <a:schemeClr val="tx1"/>
                </a:solidFill>
                <a:effectLst/>
              </a:rPr>
              <a:t>ب – حالة الخلجان</a:t>
            </a:r>
            <a:r>
              <a:rPr lang="en-US" u="sng" dirty="0" smtClean="0">
                <a:solidFill>
                  <a:schemeClr val="tx1"/>
                </a:solidFill>
                <a:effectLst/>
              </a:rPr>
              <a:t> : The Bays :</a:t>
            </a:r>
            <a:r>
              <a:rPr lang="en-US" dirty="0" smtClean="0">
                <a:solidFill>
                  <a:schemeClr val="tx1"/>
                </a:solidFill>
                <a:effectLst/>
              </a:rPr>
              <a:t/>
            </a:r>
            <a:br>
              <a:rPr lang="en-US" dirty="0" smtClean="0">
                <a:solidFill>
                  <a:schemeClr val="tx1"/>
                </a:solidFill>
                <a:effectLst/>
              </a:rPr>
            </a:br>
            <a:endParaRPr lang="ar-IQ" dirty="0">
              <a:solidFill>
                <a:schemeClr val="tx1"/>
              </a:solidFill>
              <a:effectLst/>
            </a:endParaRPr>
          </a:p>
        </p:txBody>
      </p:sp>
    </p:spTree>
  </p:cSld>
  <p:clrMapOvr>
    <a:masterClrMapping/>
  </p:clrMapOvr>
  <p:transition spd="slow">
    <p:newsfla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285728"/>
            <a:ext cx="8229600" cy="5929330"/>
          </a:xfrm>
        </p:spPr>
        <p:style>
          <a:lnRef idx="1">
            <a:schemeClr val="accent1"/>
          </a:lnRef>
          <a:fillRef idx="2">
            <a:schemeClr val="accent1"/>
          </a:fillRef>
          <a:effectRef idx="1">
            <a:schemeClr val="accent1"/>
          </a:effectRef>
          <a:fontRef idx="minor">
            <a:schemeClr val="dk1"/>
          </a:fontRef>
        </p:style>
        <p:txBody>
          <a:bodyPr>
            <a:noAutofit/>
          </a:bodyPr>
          <a:lstStyle/>
          <a:p>
            <a:pPr>
              <a:buNone/>
            </a:pPr>
            <a:endParaRPr lang="en-US" sz="2400" dirty="0" smtClean="0"/>
          </a:p>
          <a:p>
            <a:r>
              <a:rPr lang="en-US" sz="2400" dirty="0" smtClean="0"/>
              <a:t>-1 </a:t>
            </a:r>
            <a:r>
              <a:rPr lang="ar-SA" sz="2400" dirty="0" smtClean="0"/>
              <a:t>أن مساحة الانبعاج بهدف القياس، </a:t>
            </a:r>
            <a:r>
              <a:rPr lang="ar-SA" sz="2400" dirty="0" err="1" smtClean="0"/>
              <a:t>هى</a:t>
            </a:r>
            <a:r>
              <a:rPr lang="ar-SA" sz="2400" dirty="0" smtClean="0"/>
              <a:t> تلك المساحة الواقعة بين حد أدنى الجزر حول شاطئ الانبعاج وبين خط يصل بين حد أدنى الجزر على </a:t>
            </a:r>
            <a:r>
              <a:rPr lang="ar-SA" sz="2400" dirty="0" err="1" smtClean="0"/>
              <a:t>نقطتى</a:t>
            </a:r>
            <a:r>
              <a:rPr lang="ar-SA" sz="2400" dirty="0" smtClean="0"/>
              <a:t> مدخله </a:t>
            </a:r>
            <a:r>
              <a:rPr lang="ar-SA" sz="2400" dirty="0" err="1" smtClean="0"/>
              <a:t>الطبيعى</a:t>
            </a:r>
            <a:r>
              <a:rPr lang="ar-SA" sz="2400" dirty="0" smtClean="0"/>
              <a:t>. وعندما يكون للانبعاج، بسبب وجود جزر، أكثر من مدخل واحد، فإنه يرسم نصف دائرة على قطر يعادل طوله مجموع أطوال الخطوط المرسومة عبر المداخل المختلفة. وتحسب مساحة الجزر الموجودة داخل الانبعاج ضمن مساحة الانبعاج كما لو كانت جزءاً من مساحته المائية</a:t>
            </a:r>
            <a:r>
              <a:rPr lang="en-US" sz="2400" dirty="0" smtClean="0"/>
              <a:t>.</a:t>
            </a:r>
            <a:br>
              <a:rPr lang="en-US" sz="2400" dirty="0" smtClean="0"/>
            </a:br>
            <a:r>
              <a:rPr lang="en-US" sz="2400" dirty="0" smtClean="0"/>
              <a:t>-2 </a:t>
            </a:r>
            <a:r>
              <a:rPr lang="ar-SA" sz="2400" dirty="0" err="1" smtClean="0"/>
              <a:t>فى</a:t>
            </a:r>
            <a:r>
              <a:rPr lang="ar-SA" sz="2400" dirty="0" smtClean="0"/>
              <a:t> حالة ما إذا كانت المسافة بين حدي أدنى الجزر </a:t>
            </a:r>
            <a:r>
              <a:rPr lang="ar-SA" sz="2400" dirty="0" err="1" smtClean="0"/>
              <a:t>لنقطتى</a:t>
            </a:r>
            <a:r>
              <a:rPr lang="ar-SA" sz="2400" dirty="0" smtClean="0"/>
              <a:t> المدخل </a:t>
            </a:r>
            <a:r>
              <a:rPr lang="ar-SA" sz="2400" dirty="0" err="1" smtClean="0"/>
              <a:t>الطبيعى</a:t>
            </a:r>
            <a:r>
              <a:rPr lang="ar-SA" sz="2400" dirty="0" smtClean="0"/>
              <a:t> لخليج ما لا تتجاوز 24 ميلاً بحرياً، فإنه يجوز أن يرسم خط فاصل بين </a:t>
            </a:r>
            <a:r>
              <a:rPr lang="ar-SA" sz="2400" dirty="0" err="1" smtClean="0"/>
              <a:t>حدى</a:t>
            </a:r>
            <a:r>
              <a:rPr lang="ar-SA" sz="2400" dirty="0" smtClean="0"/>
              <a:t> أدنى الجزر المذكورين، وتكون المياه الواقعة داخل هذا الخط مياهاً داخلية</a:t>
            </a:r>
            <a:r>
              <a:rPr lang="en-US" sz="2400" dirty="0" smtClean="0"/>
              <a:t>. </a:t>
            </a:r>
            <a:r>
              <a:rPr lang="ar-SA" sz="2400" dirty="0" smtClean="0"/>
              <a:t>عندما تتجاوز المسافة بين </a:t>
            </a:r>
            <a:r>
              <a:rPr lang="ar-SA" sz="2400" dirty="0" err="1" smtClean="0"/>
              <a:t>حدى</a:t>
            </a:r>
            <a:r>
              <a:rPr lang="ar-SA" sz="2400" dirty="0" smtClean="0"/>
              <a:t> أدنى الجزر </a:t>
            </a:r>
            <a:r>
              <a:rPr lang="ar-SA" sz="2400" dirty="0" err="1" smtClean="0"/>
              <a:t>لنقطتى</a:t>
            </a:r>
            <a:r>
              <a:rPr lang="ar-SA" sz="2400" dirty="0" smtClean="0"/>
              <a:t> المدخل </a:t>
            </a:r>
            <a:r>
              <a:rPr lang="ar-SA" sz="2400" dirty="0" err="1" smtClean="0"/>
              <a:t>الطبيعى</a:t>
            </a:r>
            <a:r>
              <a:rPr lang="ar-SA" sz="2400" dirty="0" smtClean="0"/>
              <a:t> لخليج ما 24 ميلاً بحرياً، فإنه يرسم خط أساس مستقيم طوله 24 ميلاً بحرياً داخل الخليج تجعله يحصر أكبر مساحة من المياه يمكن حصرها بخط له هذا الطول وتجدر الإشارة </a:t>
            </a:r>
            <a:r>
              <a:rPr lang="ar-SA" sz="2400" dirty="0" err="1" smtClean="0"/>
              <a:t>فى</a:t>
            </a:r>
            <a:r>
              <a:rPr lang="ar-SA" sz="2400" dirty="0" smtClean="0"/>
              <a:t> هذا الخصوص، إلى أن الدولة الساحلية يمكنها أن تلجأ إلى أكثر من طريقة لتحديد خطوط الأساس </a:t>
            </a:r>
            <a:r>
              <a:rPr lang="ar-SA" sz="2400" dirty="0" err="1" smtClean="0"/>
              <a:t>التى</a:t>
            </a:r>
            <a:r>
              <a:rPr lang="ar-SA" sz="2400" dirty="0" smtClean="0"/>
              <a:t> يبدأ منهـا قياس عرض البحر </a:t>
            </a:r>
            <a:r>
              <a:rPr lang="ar-SA" sz="2400" dirty="0" err="1" smtClean="0"/>
              <a:t>الإقليمى</a:t>
            </a:r>
            <a:r>
              <a:rPr lang="ar-SA" sz="2400" dirty="0" smtClean="0"/>
              <a:t>، وذلك طبقاً لاختلاف الظروف الجغرافية لشواطئ هذه الدولة</a:t>
            </a:r>
            <a:r>
              <a:rPr lang="en-US" sz="2400" dirty="0" smtClean="0"/>
              <a:t>.</a:t>
            </a:r>
          </a:p>
          <a:p>
            <a:pPr>
              <a:buNone/>
            </a:pPr>
            <a:endParaRPr lang="ar-IQ" sz="2400" dirty="0"/>
          </a:p>
        </p:txBody>
      </p:sp>
    </p:spTree>
  </p:cSld>
  <p:clrMapOvr>
    <a:masterClrMapping/>
  </p:clrMapOvr>
  <p:transition spd="slow">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1928794" y="500042"/>
            <a:ext cx="4929221" cy="5643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1500166" y="1428736"/>
            <a:ext cx="6000792" cy="3929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buNone/>
            </a:pPr>
            <a:r>
              <a:rPr lang="ar-SA" dirty="0" smtClean="0"/>
              <a:t>  نظمت المادة 15 تعيين البحر </a:t>
            </a:r>
            <a:r>
              <a:rPr lang="ar-SA" dirty="0" err="1" smtClean="0"/>
              <a:t>الاقليمي</a:t>
            </a:r>
            <a:r>
              <a:rPr lang="ar-SA" dirty="0" smtClean="0"/>
              <a:t> إذا كانت سواحل دولتين متقابلة</a:t>
            </a:r>
            <a:r>
              <a:rPr lang="en-US" dirty="0" smtClean="0"/>
              <a:t> opposite </a:t>
            </a:r>
            <a:r>
              <a:rPr lang="ar-SA" dirty="0" smtClean="0"/>
              <a:t>أو متلاصقة</a:t>
            </a:r>
            <a:r>
              <a:rPr lang="en-US" dirty="0" smtClean="0"/>
              <a:t> adjacent</a:t>
            </a:r>
            <a:r>
              <a:rPr lang="ar-SA" dirty="0" smtClean="0"/>
              <a:t>، فإنه لا يحق </a:t>
            </a:r>
            <a:r>
              <a:rPr lang="ar-SA" dirty="0" err="1" smtClean="0"/>
              <a:t>لأ</a:t>
            </a:r>
            <a:r>
              <a:rPr lang="ar-IQ" dirty="0" smtClean="0"/>
              <a:t>ي</a:t>
            </a:r>
            <a:r>
              <a:rPr lang="ar-SA" dirty="0" smtClean="0"/>
              <a:t> من الدولتين أن تمد مساحة بحرها الإقليم</a:t>
            </a:r>
            <a:r>
              <a:rPr lang="ar-IQ" dirty="0" smtClean="0"/>
              <a:t>ي</a:t>
            </a:r>
            <a:r>
              <a:rPr lang="ar-SA" dirty="0" smtClean="0"/>
              <a:t> إلى أبعد من خط الوسط</a:t>
            </a:r>
            <a:r>
              <a:rPr lang="en-US" dirty="0" smtClean="0"/>
              <a:t> median line </a:t>
            </a:r>
            <a:r>
              <a:rPr lang="ar-SA" dirty="0" err="1" smtClean="0"/>
              <a:t>الذى</a:t>
            </a:r>
            <a:r>
              <a:rPr lang="ar-SA" dirty="0" smtClean="0"/>
              <a:t> تكون كل نقطة عليه متساوية </a:t>
            </a:r>
            <a:r>
              <a:rPr lang="ar-SA" dirty="0" err="1" smtClean="0"/>
              <a:t>فى</a:t>
            </a:r>
            <a:r>
              <a:rPr lang="ar-SA" dirty="0" smtClean="0"/>
              <a:t> بعدها عن اقرب النقاط على خط الأساس </a:t>
            </a:r>
            <a:r>
              <a:rPr lang="ar-SA" dirty="0" err="1" smtClean="0"/>
              <a:t>الذى</a:t>
            </a:r>
            <a:r>
              <a:rPr lang="ar-SA" dirty="0" smtClean="0"/>
              <a:t> يقاس منه عرض البحر الإقليمي لكلتا الدولتين، إلا إذا اتفقت الدولتان على خلاف ذلك، أو كان هناك سند تاريخي أو ظروف خاصة، تجعل من الضروري تعيين حدود البحر الإقليمي لكل من الدولتين بطريقة أخرى</a:t>
            </a:r>
            <a:endParaRPr lang="ar-IQ" dirty="0"/>
          </a:p>
        </p:txBody>
      </p:sp>
      <p:sp>
        <p:nvSpPr>
          <p:cNvPr id="3" name="عنوان 2"/>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pPr algn="ctr"/>
            <a:r>
              <a:rPr lang="ar-IQ" sz="2400" u="sng" dirty="0" smtClean="0">
                <a:solidFill>
                  <a:schemeClr val="tx1"/>
                </a:solidFill>
                <a:effectLst/>
              </a:rPr>
              <a:t/>
            </a:r>
            <a:br>
              <a:rPr lang="ar-IQ" sz="2400" u="sng" dirty="0" smtClean="0">
                <a:solidFill>
                  <a:schemeClr val="tx1"/>
                </a:solidFill>
                <a:effectLst/>
              </a:rPr>
            </a:br>
            <a:r>
              <a:rPr lang="ar-SA" sz="2400" u="sng" dirty="0" smtClean="0">
                <a:solidFill>
                  <a:schemeClr val="tx1"/>
                </a:solidFill>
                <a:effectLst/>
              </a:rPr>
              <a:t>تعيين حدود البحر </a:t>
            </a:r>
            <a:r>
              <a:rPr lang="ar-SA" sz="2400" u="sng" dirty="0" err="1" smtClean="0">
                <a:solidFill>
                  <a:schemeClr val="tx1"/>
                </a:solidFill>
                <a:effectLst/>
              </a:rPr>
              <a:t>الإقليمى</a:t>
            </a:r>
            <a:r>
              <a:rPr lang="ar-SA" sz="2400" u="sng" dirty="0" smtClean="0">
                <a:solidFill>
                  <a:schemeClr val="tx1"/>
                </a:solidFill>
                <a:effectLst/>
              </a:rPr>
              <a:t> </a:t>
            </a:r>
            <a:r>
              <a:rPr lang="ar-SA" sz="2400" u="sng" dirty="0" err="1" smtClean="0">
                <a:solidFill>
                  <a:schemeClr val="tx1"/>
                </a:solidFill>
                <a:effectLst/>
              </a:rPr>
              <a:t>فى</a:t>
            </a:r>
            <a:r>
              <a:rPr lang="ar-SA" sz="2400" u="sng" dirty="0" smtClean="0">
                <a:solidFill>
                  <a:schemeClr val="tx1"/>
                </a:solidFill>
                <a:effectLst/>
              </a:rPr>
              <a:t> حالة الدول ذات السواحل المتقابلة أو المتلاصقة</a:t>
            </a:r>
            <a:r>
              <a:rPr lang="en-US" sz="2400" dirty="0" smtClean="0">
                <a:solidFill>
                  <a:schemeClr val="tx1"/>
                </a:solidFill>
                <a:effectLst/>
              </a:rPr>
              <a:t/>
            </a:r>
            <a:br>
              <a:rPr lang="en-US" sz="2400" dirty="0" smtClean="0">
                <a:solidFill>
                  <a:schemeClr val="tx1"/>
                </a:solidFill>
                <a:effectLst/>
              </a:rPr>
            </a:br>
            <a:endParaRPr lang="ar-IQ" sz="2400" dirty="0">
              <a:solidFill>
                <a:schemeClr val="tx1"/>
              </a:solidFill>
              <a:effectLst/>
            </a:endParaRPr>
          </a:p>
        </p:txBody>
      </p:sp>
    </p:spTree>
  </p:cSld>
  <p:clrMapOvr>
    <a:masterClrMapping/>
  </p:clrMapOvr>
  <p:transition spd="slow">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79071" y="500042"/>
            <a:ext cx="5464763" cy="1014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3"/>
          <a:srcRect b="7280"/>
          <a:stretch>
            <a:fillRect/>
          </a:stretch>
        </p:blipFill>
        <p:spPr bwMode="auto">
          <a:xfrm>
            <a:off x="2143108" y="1643050"/>
            <a:ext cx="5514978" cy="3214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Coastal_Expedition\Basra Pearl_Stations.JPG"/>
          <p:cNvPicPr/>
          <p:nvPr/>
        </p:nvPicPr>
        <p:blipFill>
          <a:blip r:embed="rId2" cstate="print"/>
          <a:srcRect/>
          <a:stretch>
            <a:fillRect/>
          </a:stretch>
        </p:blipFill>
        <p:spPr bwMode="auto">
          <a:xfrm>
            <a:off x="1" y="71462"/>
            <a:ext cx="9001156" cy="6286496"/>
          </a:xfrm>
          <a:prstGeom prst="roundRect">
            <a:avLst>
              <a:gd name="adj" fmla="val 16667"/>
            </a:avLst>
          </a:prstGeom>
          <a:ln>
            <a:noFill/>
          </a:ln>
          <a:effectLst>
            <a:outerShdw blurRad="76200" dist="38100" dir="7800000" algn="tl" rotWithShape="0">
              <a:srgbClr val="000000">
                <a:alpha val="40000"/>
              </a:srgbClr>
            </a:outerShdw>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1692180"/>
            <a:ext cx="685800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IQ" sz="4800" dirty="0" smtClean="0"/>
              <a:t/>
            </a:r>
            <a:br>
              <a:rPr lang="ar-IQ" sz="4800" dirty="0" smtClean="0"/>
            </a:br>
            <a:r>
              <a:rPr lang="ar-SA" sz="4800" dirty="0" smtClean="0"/>
              <a:t>النظام القانوني للبحر الإقليمي</a:t>
            </a:r>
            <a:r>
              <a:rPr lang="en-US" sz="4800" dirty="0" smtClean="0"/>
              <a:t/>
            </a:r>
            <a:br>
              <a:rPr lang="en-US" sz="4800" dirty="0" smtClean="0"/>
            </a:br>
            <a:endParaRPr lang="ar-IQ" sz="4800" dirty="0"/>
          </a:p>
        </p:txBody>
      </p:sp>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just">
              <a:buNone/>
            </a:pPr>
            <a:r>
              <a:rPr lang="ar-IQ" b="1" dirty="0" smtClean="0"/>
              <a:t>   1- </a:t>
            </a:r>
            <a:r>
              <a:rPr lang="ar-OM" b="1" dirty="0" smtClean="0">
                <a:solidFill>
                  <a:srgbClr val="FF0000"/>
                </a:solidFill>
              </a:rPr>
              <a:t>القانون البحري العام </a:t>
            </a:r>
            <a:r>
              <a:rPr lang="ar-OM" b="1" dirty="0" smtClean="0"/>
              <a:t>: </a:t>
            </a:r>
            <a:r>
              <a:rPr lang="ar-SA" b="1" dirty="0" smtClean="0"/>
              <a:t>هو مجموع القواعد التي تنطبق على العلاقات التي تنتج عن الملاحة البحرية وتكون الدولة طرفا فيها باعتبارها ذات سيادة على إقليمها . لذلك فهو يشمل قواعد القانون الدولي العام البحري الذي يحكم العلاقات البحرية بين الدول بوقت السلم </a:t>
            </a:r>
            <a:r>
              <a:rPr lang="ar-SA" b="1" dirty="0" err="1" smtClean="0"/>
              <a:t>او</a:t>
            </a:r>
            <a:r>
              <a:rPr lang="ar-SA" b="1" dirty="0" smtClean="0"/>
              <a:t> الحرب . ومن </a:t>
            </a:r>
            <a:r>
              <a:rPr lang="ar-SA" b="1" dirty="0" err="1" smtClean="0"/>
              <a:t>امثلة</a:t>
            </a:r>
            <a:r>
              <a:rPr lang="ar-SA" b="1" dirty="0" smtClean="0"/>
              <a:t> عليه (قواعد حرية الملاحة بالبحار , الحصار البحري, الإرشاد البحري , القانون الإداري البحري , القانون الجنائي البحري)</a:t>
            </a:r>
            <a:endParaRPr lang="en-US" b="1" dirty="0" smtClean="0"/>
          </a:p>
          <a:p>
            <a:pPr algn="just">
              <a:buNone/>
            </a:pPr>
            <a:r>
              <a:rPr lang="ar-IQ" b="1" dirty="0" smtClean="0"/>
              <a:t>   2- </a:t>
            </a:r>
            <a:r>
              <a:rPr lang="ar-SA" b="1" dirty="0" smtClean="0">
                <a:solidFill>
                  <a:srgbClr val="FF0000"/>
                </a:solidFill>
              </a:rPr>
              <a:t>القانون البحري الخاص</a:t>
            </a:r>
            <a:r>
              <a:rPr lang="ar-IQ" b="1" dirty="0" smtClean="0">
                <a:solidFill>
                  <a:srgbClr val="FF0000"/>
                </a:solidFill>
              </a:rPr>
              <a:t> </a:t>
            </a:r>
            <a:r>
              <a:rPr lang="ar-SA" b="1" dirty="0" smtClean="0"/>
              <a:t>: هو مجموعة القواعد التي تحكم العلاقات القانونية الناشئة عن استغلال السفن بالملاحة البحرية سواء كان الشخص طبيعي , </a:t>
            </a:r>
            <a:r>
              <a:rPr lang="ar-IQ" b="1" dirty="0" err="1" smtClean="0"/>
              <a:t>او</a:t>
            </a:r>
            <a:r>
              <a:rPr lang="ar-IQ" b="1" dirty="0" smtClean="0"/>
              <a:t> </a:t>
            </a:r>
            <a:r>
              <a:rPr lang="ar-SA" b="1" dirty="0" smtClean="0"/>
              <a:t>معنوي كالشركات .</a:t>
            </a:r>
            <a:endParaRPr lang="en-US" b="1" dirty="0" smtClean="0"/>
          </a:p>
          <a:p>
            <a:pPr algn="just">
              <a:buNone/>
            </a:pPr>
            <a:endParaRPr lang="ar-IQ" b="1" dirty="0"/>
          </a:p>
        </p:txBody>
      </p:sp>
      <p:sp>
        <p:nvSpPr>
          <p:cNvPr id="3" name="عنوان 2"/>
          <p:cNvSpPr>
            <a:spLocks noGrp="1"/>
          </p:cNvSpPr>
          <p:nvPr>
            <p:ph type="title"/>
          </p:nvPr>
        </p:nvSpPr>
        <p:spPr/>
        <p:txBody>
          <a:bodyPr>
            <a:normAutofit/>
          </a:bodyPr>
          <a:lstStyle/>
          <a:p>
            <a:pPr algn="ctr"/>
            <a:r>
              <a:rPr lang="ar-OM" sz="4000" dirty="0" smtClean="0">
                <a:solidFill>
                  <a:schemeClr val="tx1"/>
                </a:solidFill>
                <a:effectLst/>
              </a:rPr>
              <a:t>فروع  القانون البحري</a:t>
            </a:r>
            <a:endParaRPr lang="ar-IQ" sz="4000" dirty="0">
              <a:solidFill>
                <a:schemeClr val="tx1"/>
              </a:solidFill>
              <a:effectLst/>
            </a:endParaRPr>
          </a:p>
        </p:txBody>
      </p:sp>
    </p:spTree>
  </p:cSld>
  <p:clrMapOvr>
    <a:masterClrMapping/>
  </p:clrMapOvr>
  <p:transition spd="slow">
    <p:newsfla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105575"/>
            <a:ext cx="7500990" cy="7109639"/>
          </a:xfrm>
          <a:prstGeom prst="rect">
            <a:avLst/>
          </a:prstGeom>
        </p:spPr>
        <p:txBody>
          <a:bodyPr wrap="square">
            <a:spAutoFit/>
          </a:bodyPr>
          <a:lstStyle/>
          <a:p>
            <a:pPr algn="just"/>
            <a:r>
              <a:rPr lang="ar-SA" sz="2400" b="1" dirty="0" smtClean="0">
                <a:latin typeface="Times New Roman" pitchFamily="18" charset="0"/>
                <a:cs typeface="Times New Roman" pitchFamily="18" charset="0"/>
              </a:rPr>
              <a:t>لقد ثار جدلاً فقهياً حول طبيعة حق الدولة على بحرها </a:t>
            </a:r>
            <a:r>
              <a:rPr lang="ar-SA" sz="2400" b="1" dirty="0" err="1" smtClean="0">
                <a:latin typeface="Times New Roman" pitchFamily="18" charset="0"/>
                <a:cs typeface="Times New Roman" pitchFamily="18" charset="0"/>
              </a:rPr>
              <a:t>الإقليمى</a:t>
            </a:r>
            <a:r>
              <a:rPr lang="ar-SA" sz="2400" b="1" dirty="0" smtClean="0">
                <a:latin typeface="Times New Roman" pitchFamily="18" charset="0"/>
                <a:cs typeface="Times New Roman" pitchFamily="18" charset="0"/>
              </a:rPr>
              <a:t>، حيث انقسم </a:t>
            </a:r>
            <a:r>
              <a:rPr lang="ar-SA" sz="2400" b="1" dirty="0" err="1" smtClean="0">
                <a:latin typeface="Times New Roman" pitchFamily="18" charset="0"/>
                <a:cs typeface="Times New Roman" pitchFamily="18" charset="0"/>
              </a:rPr>
              <a:t>الرأى</a:t>
            </a:r>
            <a:r>
              <a:rPr lang="ar-SA" sz="2400" b="1" dirty="0" smtClean="0">
                <a:latin typeface="Times New Roman" pitchFamily="18" charset="0"/>
                <a:cs typeface="Times New Roman" pitchFamily="18" charset="0"/>
              </a:rPr>
              <a:t> </a:t>
            </a:r>
            <a:r>
              <a:rPr lang="ar-SA" sz="2400" b="1" dirty="0" err="1" smtClean="0">
                <a:latin typeface="Times New Roman" pitchFamily="18" charset="0"/>
                <a:cs typeface="Times New Roman" pitchFamily="18" charset="0"/>
              </a:rPr>
              <a:t>فى</a:t>
            </a:r>
            <a:r>
              <a:rPr lang="ar-SA" sz="2400" b="1" dirty="0" smtClean="0">
                <a:latin typeface="Times New Roman" pitchFamily="18" charset="0"/>
                <a:cs typeface="Times New Roman" pitchFamily="18" charset="0"/>
              </a:rPr>
              <a:t> هذا الخصوص إلى ثلاثة اتجاهات، رأى أولها، ومن أنصاره ؛ </a:t>
            </a:r>
            <a:r>
              <a:rPr lang="ar-SA" sz="2400" b="1" dirty="0" smtClean="0">
                <a:solidFill>
                  <a:srgbClr val="FF0000"/>
                </a:solidFill>
                <a:latin typeface="Times New Roman" pitchFamily="18" charset="0"/>
                <a:cs typeface="Times New Roman" pitchFamily="18" charset="0"/>
              </a:rPr>
              <a:t>"فاتل" </a:t>
            </a:r>
            <a:r>
              <a:rPr lang="ar-SA" sz="2400" b="1" dirty="0" err="1" smtClean="0">
                <a:solidFill>
                  <a:srgbClr val="FF0000"/>
                </a:solidFill>
                <a:latin typeface="Times New Roman" pitchFamily="18" charset="0"/>
                <a:cs typeface="Times New Roman" pitchFamily="18" charset="0"/>
              </a:rPr>
              <a:t>و</a:t>
            </a:r>
            <a:r>
              <a:rPr lang="ar-SA" sz="2400" b="1" dirty="0" smtClean="0">
                <a:solidFill>
                  <a:srgbClr val="FF0000"/>
                </a:solidFill>
                <a:latin typeface="Times New Roman" pitchFamily="18" charset="0"/>
                <a:cs typeface="Times New Roman" pitchFamily="18" charset="0"/>
              </a:rPr>
              <a:t> "</a:t>
            </a:r>
            <a:r>
              <a:rPr lang="ar-SA" sz="2400" b="1" dirty="0" err="1" smtClean="0">
                <a:solidFill>
                  <a:srgbClr val="FF0000"/>
                </a:solidFill>
                <a:latin typeface="Times New Roman" pitchFamily="18" charset="0"/>
                <a:cs typeface="Times New Roman" pitchFamily="18" charset="0"/>
              </a:rPr>
              <a:t>هيل</a:t>
            </a:r>
            <a:r>
              <a:rPr lang="ar-SA" sz="2400" b="1" dirty="0" smtClean="0">
                <a:solidFill>
                  <a:srgbClr val="FF0000"/>
                </a:solidFill>
                <a:latin typeface="Times New Roman" pitchFamily="18" charset="0"/>
                <a:cs typeface="Times New Roman" pitchFamily="18" charset="0"/>
              </a:rPr>
              <a:t>"، </a:t>
            </a:r>
            <a:r>
              <a:rPr lang="ar-SA" sz="2400" b="1" dirty="0" smtClean="0">
                <a:latin typeface="Times New Roman" pitchFamily="18" charset="0"/>
                <a:cs typeface="Times New Roman" pitchFamily="18" charset="0"/>
              </a:rPr>
              <a:t>أن حق الدولة الساحلية على بحرها </a:t>
            </a:r>
            <a:r>
              <a:rPr lang="ar-SA" sz="2400" b="1" dirty="0" err="1" smtClean="0">
                <a:latin typeface="Times New Roman" pitchFamily="18" charset="0"/>
                <a:cs typeface="Times New Roman" pitchFamily="18" charset="0"/>
              </a:rPr>
              <a:t>الإقليمى</a:t>
            </a:r>
            <a:r>
              <a:rPr lang="ar-SA" sz="2400" b="1" dirty="0" smtClean="0">
                <a:latin typeface="Times New Roman" pitchFamily="18" charset="0"/>
                <a:cs typeface="Times New Roman" pitchFamily="18" charset="0"/>
              </a:rPr>
              <a:t> هو حق ملكية، كما هو الحال بالنسبة لحق الملكية </a:t>
            </a:r>
            <a:r>
              <a:rPr lang="ar-SA" sz="2400" b="1" dirty="0" err="1" smtClean="0">
                <a:latin typeface="Times New Roman" pitchFamily="18" charset="0"/>
                <a:cs typeface="Times New Roman" pitchFamily="18" charset="0"/>
              </a:rPr>
              <a:t>فى</a:t>
            </a:r>
            <a:r>
              <a:rPr lang="ar-SA" sz="2400" b="1" dirty="0" smtClean="0">
                <a:latin typeface="Times New Roman" pitchFamily="18" charset="0"/>
                <a:cs typeface="Times New Roman" pitchFamily="18" charset="0"/>
              </a:rPr>
              <a:t> النظام </a:t>
            </a:r>
            <a:r>
              <a:rPr lang="ar-SA" sz="2400" b="1" dirty="0" err="1" smtClean="0">
                <a:latin typeface="Times New Roman" pitchFamily="18" charset="0"/>
                <a:cs typeface="Times New Roman" pitchFamily="18" charset="0"/>
              </a:rPr>
              <a:t>القانونى</a:t>
            </a:r>
            <a:r>
              <a:rPr lang="ar-SA" sz="2400" b="1" dirty="0" smtClean="0">
                <a:latin typeface="Times New Roman" pitchFamily="18" charset="0"/>
                <a:cs typeface="Times New Roman" pitchFamily="18" charset="0"/>
              </a:rPr>
              <a:t> </a:t>
            </a:r>
            <a:r>
              <a:rPr lang="ar-SA" sz="2400" b="1" dirty="0" err="1" smtClean="0">
                <a:latin typeface="Times New Roman" pitchFamily="18" charset="0"/>
                <a:cs typeface="Times New Roman" pitchFamily="18" charset="0"/>
              </a:rPr>
              <a:t>الداخلى</a:t>
            </a:r>
            <a:r>
              <a:rPr lang="ar-SA" sz="2400" b="1" dirty="0" smtClean="0">
                <a:latin typeface="Times New Roman" pitchFamily="18" charset="0"/>
                <a:cs typeface="Times New Roman" pitchFamily="18" charset="0"/>
              </a:rPr>
              <a:t>. ورأى ثانيها ومن أنصاره ؛ </a:t>
            </a:r>
            <a:r>
              <a:rPr lang="ar-SA" sz="2400" b="1" dirty="0" smtClean="0">
                <a:solidFill>
                  <a:srgbClr val="FF0000"/>
                </a:solidFill>
                <a:latin typeface="Times New Roman" pitchFamily="18" charset="0"/>
                <a:cs typeface="Times New Roman" pitchFamily="18" charset="0"/>
              </a:rPr>
              <a:t>"</a:t>
            </a:r>
            <a:r>
              <a:rPr lang="ar-SA" sz="2400" b="1" dirty="0" err="1" smtClean="0">
                <a:solidFill>
                  <a:srgbClr val="FF0000"/>
                </a:solidFill>
                <a:latin typeface="Times New Roman" pitchFamily="18" charset="0"/>
                <a:cs typeface="Times New Roman" pitchFamily="18" charset="0"/>
              </a:rPr>
              <a:t>ديبوى</a:t>
            </a:r>
            <a:r>
              <a:rPr lang="ar-SA" sz="2400" b="1" dirty="0" smtClean="0">
                <a:solidFill>
                  <a:srgbClr val="FF0000"/>
                </a:solidFill>
                <a:latin typeface="Times New Roman" pitchFamily="18" charset="0"/>
                <a:cs typeface="Times New Roman" pitchFamily="18" charset="0"/>
              </a:rPr>
              <a:t>" </a:t>
            </a:r>
            <a:r>
              <a:rPr lang="ar-SA" sz="2400" b="1" dirty="0" smtClean="0">
                <a:latin typeface="Times New Roman" pitchFamily="18" charset="0"/>
                <a:cs typeface="Times New Roman" pitchFamily="18" charset="0"/>
              </a:rPr>
              <a:t>ويرى أن حق الدولة على بحرها </a:t>
            </a:r>
            <a:r>
              <a:rPr lang="ar-SA" sz="2400" b="1" dirty="0" err="1" smtClean="0">
                <a:latin typeface="Times New Roman" pitchFamily="18" charset="0"/>
                <a:cs typeface="Times New Roman" pitchFamily="18" charset="0"/>
              </a:rPr>
              <a:t>الإقليمى</a:t>
            </a:r>
            <a:r>
              <a:rPr lang="ar-SA" sz="2400" b="1" dirty="0" smtClean="0">
                <a:latin typeface="Times New Roman" pitchFamily="18" charset="0"/>
                <a:cs typeface="Times New Roman" pitchFamily="18" charset="0"/>
              </a:rPr>
              <a:t> هو حق سيادة، ولكنها سيادة مقيدة بما </a:t>
            </a:r>
            <a:r>
              <a:rPr lang="ar-SA" sz="2400" b="1" dirty="0" err="1" smtClean="0">
                <a:latin typeface="Times New Roman" pitchFamily="18" charset="0"/>
                <a:cs typeface="Times New Roman" pitchFamily="18" charset="0"/>
              </a:rPr>
              <a:t>تستلزمه</a:t>
            </a:r>
            <a:r>
              <a:rPr lang="ar-SA" sz="2400" b="1" dirty="0" smtClean="0">
                <a:latin typeface="Times New Roman" pitchFamily="18" charset="0"/>
                <a:cs typeface="Times New Roman" pitchFamily="18" charset="0"/>
              </a:rPr>
              <a:t> ضرورات تسيير الملاحة الدولية. </a:t>
            </a:r>
            <a:r>
              <a:rPr lang="ar-SA" sz="2400" b="1" dirty="0" err="1" smtClean="0">
                <a:latin typeface="Times New Roman" pitchFamily="18" charset="0"/>
                <a:cs typeface="Times New Roman" pitchFamily="18" charset="0"/>
              </a:rPr>
              <a:t>فى</a:t>
            </a:r>
            <a:r>
              <a:rPr lang="ar-SA" sz="2400" b="1" dirty="0" smtClean="0">
                <a:latin typeface="Times New Roman" pitchFamily="18" charset="0"/>
                <a:cs typeface="Times New Roman" pitchFamily="18" charset="0"/>
              </a:rPr>
              <a:t> حين رأى ثالثها، </a:t>
            </a:r>
            <a:r>
              <a:rPr lang="ar-SA" sz="2400" b="1" dirty="0" err="1" smtClean="0">
                <a:latin typeface="Times New Roman" pitchFamily="18" charset="0"/>
                <a:cs typeface="Times New Roman" pitchFamily="18" charset="0"/>
              </a:rPr>
              <a:t>والذى</a:t>
            </a:r>
            <a:r>
              <a:rPr lang="ar-SA" sz="2400" b="1" dirty="0" smtClean="0">
                <a:latin typeface="Times New Roman" pitchFamily="18" charset="0"/>
                <a:cs typeface="Times New Roman" pitchFamily="18" charset="0"/>
              </a:rPr>
              <a:t> دافع عنه الفقيه </a:t>
            </a:r>
            <a:r>
              <a:rPr lang="ar-SA" sz="2400" b="1" dirty="0" err="1" smtClean="0">
                <a:latin typeface="Times New Roman" pitchFamily="18" charset="0"/>
                <a:cs typeface="Times New Roman" pitchFamily="18" charset="0"/>
              </a:rPr>
              <a:t>الفرنسى</a:t>
            </a:r>
            <a:r>
              <a:rPr lang="ar-SA" sz="2400" b="1" dirty="0" smtClean="0">
                <a:latin typeface="Times New Roman" pitchFamily="18" charset="0"/>
                <a:cs typeface="Times New Roman" pitchFamily="18" charset="0"/>
              </a:rPr>
              <a:t> </a:t>
            </a:r>
            <a:r>
              <a:rPr lang="ar-SA" sz="2400" b="1" dirty="0" smtClean="0">
                <a:solidFill>
                  <a:srgbClr val="FF0000"/>
                </a:solidFill>
                <a:latin typeface="Times New Roman" pitchFamily="18" charset="0"/>
                <a:cs typeface="Times New Roman" pitchFamily="18" charset="0"/>
              </a:rPr>
              <a:t>"</a:t>
            </a:r>
            <a:r>
              <a:rPr lang="ar-SA" sz="2400" b="1" dirty="0" err="1" smtClean="0">
                <a:solidFill>
                  <a:srgbClr val="FF0000"/>
                </a:solidFill>
                <a:latin typeface="Times New Roman" pitchFamily="18" charset="0"/>
                <a:cs typeface="Times New Roman" pitchFamily="18" charset="0"/>
              </a:rPr>
              <a:t>لابراديل</a:t>
            </a:r>
            <a:r>
              <a:rPr lang="ar-SA" sz="2400" b="1" dirty="0" smtClean="0">
                <a:solidFill>
                  <a:srgbClr val="FF0000"/>
                </a:solidFill>
                <a:latin typeface="Times New Roman" pitchFamily="18" charset="0"/>
                <a:cs typeface="Times New Roman" pitchFamily="18" charset="0"/>
              </a:rPr>
              <a:t>"، </a:t>
            </a:r>
            <a:r>
              <a:rPr lang="ar-SA" sz="2400" b="1" dirty="0" smtClean="0">
                <a:latin typeface="Times New Roman" pitchFamily="18" charset="0"/>
                <a:cs typeface="Times New Roman" pitchFamily="18" charset="0"/>
              </a:rPr>
              <a:t>أن حق الدولة الساحلية على بحرها </a:t>
            </a:r>
            <a:r>
              <a:rPr lang="ar-SA" sz="2400" b="1" dirty="0" err="1" smtClean="0">
                <a:latin typeface="Times New Roman" pitchFamily="18" charset="0"/>
                <a:cs typeface="Times New Roman" pitchFamily="18" charset="0"/>
              </a:rPr>
              <a:t>الإقليمى</a:t>
            </a:r>
            <a:r>
              <a:rPr lang="ar-SA" sz="2400" b="1" dirty="0" smtClean="0">
                <a:latin typeface="Times New Roman" pitchFamily="18" charset="0"/>
                <a:cs typeface="Times New Roman" pitchFamily="18" charset="0"/>
              </a:rPr>
              <a:t> هو بمثابة حق ارتفاق على هذا الجزء من البحر يثبت لها لمجرد كونها دولة ساحلية وكما اختلف الفقهاء حول طبيعة حق الدولة على بحرها </a:t>
            </a:r>
            <a:r>
              <a:rPr lang="ar-SA" sz="2400" b="1" dirty="0" err="1" smtClean="0">
                <a:latin typeface="Times New Roman" pitchFamily="18" charset="0"/>
                <a:cs typeface="Times New Roman" pitchFamily="18" charset="0"/>
              </a:rPr>
              <a:t>الإقليمى</a:t>
            </a:r>
            <a:r>
              <a:rPr lang="ar-SA" sz="2400" b="1" dirty="0" smtClean="0">
                <a:latin typeface="Times New Roman" pitchFamily="18" charset="0"/>
                <a:cs typeface="Times New Roman" pitchFamily="18" charset="0"/>
              </a:rPr>
              <a:t>، اختلفوا أيضاً حول طبيعة مياه هذا الحيز </a:t>
            </a:r>
            <a:r>
              <a:rPr lang="ar-SA" sz="2400" b="1" dirty="0" err="1" smtClean="0">
                <a:latin typeface="Times New Roman" pitchFamily="18" charset="0"/>
                <a:cs typeface="Times New Roman" pitchFamily="18" charset="0"/>
              </a:rPr>
              <a:t>البحرى</a:t>
            </a:r>
            <a:r>
              <a:rPr lang="ar-SA" sz="2400" b="1" dirty="0" smtClean="0">
                <a:latin typeface="Times New Roman" pitchFamily="18" charset="0"/>
                <a:cs typeface="Times New Roman" pitchFamily="18" charset="0"/>
              </a:rPr>
              <a:t>، بين قائل بأنها جزء من </a:t>
            </a:r>
            <a:r>
              <a:rPr lang="ar-SA" sz="2400" b="1" dirty="0" err="1" smtClean="0">
                <a:latin typeface="Times New Roman" pitchFamily="18" charset="0"/>
                <a:cs typeface="Times New Roman" pitchFamily="18" charset="0"/>
              </a:rPr>
              <a:t>أعالى</a:t>
            </a:r>
            <a:r>
              <a:rPr lang="ar-SA" sz="2400" b="1" dirty="0" smtClean="0">
                <a:latin typeface="Times New Roman" pitchFamily="18" charset="0"/>
                <a:cs typeface="Times New Roman" pitchFamily="18" charset="0"/>
              </a:rPr>
              <a:t> البحار مع إعطاء الدولة الساحلية الحق </a:t>
            </a:r>
            <a:r>
              <a:rPr lang="ar-SA" sz="2400" b="1" dirty="0" err="1" smtClean="0">
                <a:latin typeface="Times New Roman" pitchFamily="18" charset="0"/>
                <a:cs typeface="Times New Roman" pitchFamily="18" charset="0"/>
              </a:rPr>
              <a:t>فى</a:t>
            </a:r>
            <a:r>
              <a:rPr lang="ar-SA" sz="2400" b="1" dirty="0" smtClean="0">
                <a:latin typeface="Times New Roman" pitchFamily="18" charset="0"/>
                <a:cs typeface="Times New Roman" pitchFamily="18" charset="0"/>
              </a:rPr>
              <a:t> ممارسة بعض الحقوق على هذا الجزء بصفة استثنائية، وقائل بأن هذا الجزء من البحار يشكل جزءاً من إقليم الدولة، لا يختلف من حيث جوهره </a:t>
            </a:r>
            <a:r>
              <a:rPr lang="ar-SA" sz="2400" b="1" dirty="0" err="1" smtClean="0">
                <a:latin typeface="Times New Roman" pitchFamily="18" charset="0"/>
                <a:cs typeface="Times New Roman" pitchFamily="18" charset="0"/>
              </a:rPr>
              <a:t>القانونى</a:t>
            </a:r>
            <a:r>
              <a:rPr lang="ar-SA" sz="2400" b="1" dirty="0" smtClean="0">
                <a:latin typeface="Times New Roman" pitchFamily="18" charset="0"/>
                <a:cs typeface="Times New Roman" pitchFamily="18" charset="0"/>
              </a:rPr>
              <a:t> عن </a:t>
            </a:r>
            <a:r>
              <a:rPr lang="ar-SA" sz="2400" b="1" dirty="0" err="1" smtClean="0">
                <a:latin typeface="Times New Roman" pitchFamily="18" charset="0"/>
                <a:cs typeface="Times New Roman" pitchFamily="18" charset="0"/>
              </a:rPr>
              <a:t>أى</a:t>
            </a:r>
            <a:r>
              <a:rPr lang="ar-SA" sz="2400" b="1" dirty="0" smtClean="0">
                <a:latin typeface="Times New Roman" pitchFamily="18" charset="0"/>
                <a:cs typeface="Times New Roman" pitchFamily="18" charset="0"/>
              </a:rPr>
              <a:t> جزء آخر من أجزاء إقليم الدولة</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ar-SA" sz="2400" b="1" dirty="0" smtClean="0">
                <a:latin typeface="Times New Roman" pitchFamily="18" charset="0"/>
                <a:cs typeface="Times New Roman" pitchFamily="18" charset="0"/>
              </a:rPr>
              <a:t>أياً ما كان من أمر فقد حسمت اتفاقية 1958 ومن بعدها اتفاقية 1982، هذا الخلاف </a:t>
            </a:r>
            <a:r>
              <a:rPr lang="ar-SA" sz="2400" b="1" dirty="0" err="1" smtClean="0">
                <a:latin typeface="Times New Roman" pitchFamily="18" charset="0"/>
                <a:cs typeface="Times New Roman" pitchFamily="18" charset="0"/>
              </a:rPr>
              <a:t>الفقهى</a:t>
            </a:r>
            <a:r>
              <a:rPr lang="ar-SA" sz="2400" b="1" dirty="0" smtClean="0">
                <a:latin typeface="Times New Roman" pitchFamily="18" charset="0"/>
                <a:cs typeface="Times New Roman" pitchFamily="18" charset="0"/>
              </a:rPr>
              <a:t>، حيث قررتاً أن سيادة الدولة الشاطئية تمتد خارج إقليمها البرى ومياهها الداخلية، أو مياهها الأرخبيلية، إذا كانت دولة أرخبيلية، إلى حزام </a:t>
            </a:r>
            <a:r>
              <a:rPr lang="ar-SA" sz="2400" b="1" dirty="0" err="1" smtClean="0">
                <a:latin typeface="Times New Roman" pitchFamily="18" charset="0"/>
                <a:cs typeface="Times New Roman" pitchFamily="18" charset="0"/>
              </a:rPr>
              <a:t>بحرى</a:t>
            </a:r>
            <a:r>
              <a:rPr lang="ar-SA" sz="2400" b="1" dirty="0" smtClean="0">
                <a:latin typeface="Times New Roman" pitchFamily="18" charset="0"/>
                <a:cs typeface="Times New Roman" pitchFamily="18" charset="0"/>
              </a:rPr>
              <a:t> ملاصق يعرف بالبحر </a:t>
            </a:r>
            <a:r>
              <a:rPr lang="ar-SA" sz="2400" b="1" dirty="0" err="1" smtClean="0">
                <a:latin typeface="Times New Roman" pitchFamily="18" charset="0"/>
                <a:cs typeface="Times New Roman" pitchFamily="18" charset="0"/>
              </a:rPr>
              <a:t>الإقليمى</a:t>
            </a:r>
            <a:endParaRPr lang="ar-IQ" sz="2400" b="1" dirty="0" smtClean="0">
              <a:latin typeface="Times New Roman" pitchFamily="18" charset="0"/>
              <a:cs typeface="Times New Roman" pitchFamily="18" charset="0"/>
            </a:endParaRPr>
          </a:p>
          <a:p>
            <a:pPr algn="just"/>
            <a:endParaRPr lang="ar-IQ" sz="2400" dirty="0"/>
          </a:p>
        </p:txBody>
      </p:sp>
    </p:spTree>
  </p:cSld>
  <p:clrMapOvr>
    <a:masterClrMapping/>
  </p:clrMapOvr>
  <p:transition spd="slow">
    <p:newsfla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85786" y="119131"/>
            <a:ext cx="7715272"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وأن هذه السيادة تمتد إلى الحيز الجوى فوق البحر </a:t>
            </a:r>
            <a:r>
              <a:rPr kumimoji="0" lang="ar-SA" sz="2800" b="1"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الإقليمى</a:t>
            </a:r>
            <a:r>
              <a:rPr kumimoji="0" lang="ar-SA" sz="2800" b="1"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وإلى قاعه وباطن أرضه، وأن ممارسة هذه السيادة على البحر </a:t>
            </a:r>
            <a:r>
              <a:rPr kumimoji="0" lang="ar-SA" sz="2800" b="1"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الإقليمى</a:t>
            </a:r>
            <a:r>
              <a:rPr kumimoji="0" lang="ar-SA" sz="2800" b="1"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مرهونة بمراعاة أحكام هذه الاتفاقية وغيرها من قواعد القانون </a:t>
            </a:r>
            <a:r>
              <a:rPr kumimoji="0" lang="ar-SA" sz="2800" b="1"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الدولى</a:t>
            </a:r>
            <a:r>
              <a:rPr kumimoji="0" lang="ar-SA" sz="2800" b="1"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وفى ضوء ما ذهبت إليه اتفاقيتا 1958 </a:t>
            </a:r>
            <a:r>
              <a:rPr kumimoji="0" lang="ar-SA" sz="2800" b="1"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و</a:t>
            </a:r>
            <a:r>
              <a:rPr kumimoji="0" lang="ar-SA" sz="2800" b="1"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1982 يكون واضعو هاتين الاتفاقيتين قد انتهوا إلى اعتبار البحر </a:t>
            </a:r>
            <a:r>
              <a:rPr kumimoji="0" lang="ar-SA" sz="2800" b="1"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الإقليمى</a:t>
            </a:r>
            <a:r>
              <a:rPr kumimoji="0" lang="ar-SA" sz="2800" b="1"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جزءاً من البحار، اقتضت بعض الاعتبارات منح الدولة الساحلية سلطات سيادية عليه، من أجل متطلبات أمنها وحسن تنظيم الملاحة فيها مع ضرورة التزام الدولة الساحلية بعدم التعسف </a:t>
            </a:r>
            <a:r>
              <a:rPr kumimoji="0" lang="ar-SA" sz="2800" b="1"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فى</a:t>
            </a:r>
            <a:r>
              <a:rPr kumimoji="0" lang="ar-SA" sz="2800" b="1"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استعمال هذه الحقوق، وأن يتم ممارستها </a:t>
            </a:r>
            <a:r>
              <a:rPr kumimoji="0" lang="ar-SA" sz="2800" b="1"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فى</a:t>
            </a:r>
            <a:r>
              <a:rPr kumimoji="0" lang="ar-SA" sz="2800" b="1"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الإطار </a:t>
            </a:r>
            <a:r>
              <a:rPr kumimoji="0" lang="ar-SA" sz="2800" b="1"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الذى</a:t>
            </a:r>
            <a:r>
              <a:rPr kumimoji="0" lang="ar-SA" sz="2800" b="1"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يحقق صالح الجماعة الدولية ولكن إذا كانت الدولة الساحلية تتمتع بحقوق سيادية كاملة على بحارها الإقليمية، فإن هذا المبدأ العام يرد عليه قيدان هامان يتعلق </a:t>
            </a:r>
            <a:r>
              <a:rPr kumimoji="0" lang="ar-SA"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أولهما بحق المرور </a:t>
            </a:r>
            <a:r>
              <a:rPr kumimoji="0" lang="ar-SA" sz="2800" b="1" i="0" u="none" strike="noStrike" cap="none" normalizeH="0" baseline="0" dirty="0" err="1" smtClean="0">
                <a:ln>
                  <a:noFill/>
                </a:ln>
                <a:solidFill>
                  <a:srgbClr val="FF0000"/>
                </a:solidFill>
                <a:effectLst/>
                <a:latin typeface="Simplified Arabic" pitchFamily="18" charset="-78"/>
                <a:ea typeface="Times New Roman" pitchFamily="18" charset="0"/>
                <a:cs typeface="Simplified Arabic" pitchFamily="18" charset="-78"/>
              </a:rPr>
              <a:t>البرىء</a:t>
            </a:r>
            <a:r>
              <a:rPr kumimoji="0" lang="ar-SA"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 للسفن الأجنبية </a:t>
            </a:r>
            <a:r>
              <a:rPr kumimoji="0" lang="ar-SA" sz="2800" b="1" i="0" u="none" strike="noStrike" cap="none" normalizeH="0" baseline="0" dirty="0" err="1" smtClean="0">
                <a:ln>
                  <a:noFill/>
                </a:ln>
                <a:solidFill>
                  <a:srgbClr val="FF0000"/>
                </a:solidFill>
                <a:effectLst/>
                <a:latin typeface="Simplified Arabic" pitchFamily="18" charset="-78"/>
                <a:ea typeface="Times New Roman" pitchFamily="18" charset="0"/>
                <a:cs typeface="Simplified Arabic" pitchFamily="18" charset="-78"/>
              </a:rPr>
              <a:t>فى</a:t>
            </a:r>
            <a:r>
              <a:rPr kumimoji="0" lang="ar-SA"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 البحر </a:t>
            </a:r>
            <a:r>
              <a:rPr kumimoji="0" lang="ar-SA" sz="2800" b="1" i="0" u="none" strike="noStrike" cap="none" normalizeH="0" baseline="0" dirty="0" err="1" smtClean="0">
                <a:ln>
                  <a:noFill/>
                </a:ln>
                <a:solidFill>
                  <a:srgbClr val="FF0000"/>
                </a:solidFill>
                <a:effectLst/>
                <a:latin typeface="Simplified Arabic" pitchFamily="18" charset="-78"/>
                <a:ea typeface="Times New Roman" pitchFamily="18" charset="0"/>
                <a:cs typeface="Simplified Arabic" pitchFamily="18" charset="-78"/>
              </a:rPr>
              <a:t>الإقليمى</a:t>
            </a:r>
            <a:r>
              <a:rPr kumimoji="0" lang="ar-SA" sz="2800" b="1"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ويتعلق </a:t>
            </a:r>
            <a:r>
              <a:rPr kumimoji="0" lang="ar-SA"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ثانيهما بالوضع </a:t>
            </a:r>
            <a:r>
              <a:rPr kumimoji="0" lang="ar-SA" sz="2800" b="1" i="0" u="none" strike="noStrike" cap="none" normalizeH="0" baseline="0" dirty="0" err="1" smtClean="0">
                <a:ln>
                  <a:noFill/>
                </a:ln>
                <a:solidFill>
                  <a:srgbClr val="FF0000"/>
                </a:solidFill>
                <a:effectLst/>
                <a:latin typeface="Simplified Arabic" pitchFamily="18" charset="-78"/>
                <a:ea typeface="Times New Roman" pitchFamily="18" charset="0"/>
                <a:cs typeface="Simplified Arabic" pitchFamily="18" charset="-78"/>
              </a:rPr>
              <a:t>القانونى</a:t>
            </a:r>
            <a:r>
              <a:rPr kumimoji="0" lang="ar-SA"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 للسفن الأجنبية حال تواجدها </a:t>
            </a:r>
            <a:r>
              <a:rPr kumimoji="0" lang="ar-SA" sz="2800" b="1" i="0" u="none" strike="noStrike" cap="none" normalizeH="0" baseline="0" dirty="0" err="1" smtClean="0">
                <a:ln>
                  <a:noFill/>
                </a:ln>
                <a:solidFill>
                  <a:srgbClr val="FF0000"/>
                </a:solidFill>
                <a:effectLst/>
                <a:latin typeface="Simplified Arabic" pitchFamily="18" charset="-78"/>
                <a:ea typeface="Times New Roman" pitchFamily="18" charset="0"/>
                <a:cs typeface="Simplified Arabic" pitchFamily="18" charset="-78"/>
              </a:rPr>
              <a:t>فى</a:t>
            </a:r>
            <a:r>
              <a:rPr kumimoji="0" lang="ar-SA"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 مياه البحر </a:t>
            </a:r>
            <a:r>
              <a:rPr kumimoji="0" lang="ar-SA" sz="2800" b="1" i="0" u="none" strike="noStrike" cap="none" normalizeH="0" baseline="0" dirty="0" err="1" smtClean="0">
                <a:ln>
                  <a:noFill/>
                </a:ln>
                <a:solidFill>
                  <a:srgbClr val="FF0000"/>
                </a:solidFill>
                <a:effectLst/>
                <a:latin typeface="Simplified Arabic" pitchFamily="18" charset="-78"/>
                <a:ea typeface="Times New Roman" pitchFamily="18" charset="0"/>
                <a:cs typeface="Simplified Arabic" pitchFamily="18" charset="-78"/>
              </a:rPr>
              <a:t>الإقليمى</a:t>
            </a:r>
            <a:r>
              <a:rPr kumimoji="0" lang="ar-SA"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 للدولة الساحلية</a:t>
            </a:r>
            <a:r>
              <a:rPr kumimoji="0" lang="ar-SA" sz="2800" b="1"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وهذا ما نتناوله كل </a:t>
            </a:r>
            <a:r>
              <a:rPr kumimoji="0" lang="ar-SA" sz="2800" b="1"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فى</a:t>
            </a:r>
            <a:r>
              <a:rPr kumimoji="0" lang="ar-SA" sz="2800" b="1"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مطلب مستقل</a:t>
            </a:r>
            <a:r>
              <a:rPr kumimoji="0" lang="en-US" sz="2800" b="1"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14414" y="642918"/>
            <a:ext cx="6886596" cy="1329695"/>
          </a:xfrm>
        </p:spPr>
        <p:txBody>
          <a:bodyPr>
            <a:normAutofit fontScale="90000"/>
          </a:bodyPr>
          <a:lstStyle/>
          <a:p>
            <a:pPr algn="ctr"/>
            <a:r>
              <a:rPr lang="ar-SA" dirty="0" smtClean="0">
                <a:solidFill>
                  <a:schemeClr val="tx1"/>
                </a:solidFill>
                <a:effectLst/>
              </a:rPr>
              <a:t>المطلب الأول: حق المرور البريء</a:t>
            </a:r>
            <a:r>
              <a:rPr lang="en-US" dirty="0" smtClean="0">
                <a:solidFill>
                  <a:schemeClr val="tx1"/>
                </a:solidFill>
                <a:effectLst/>
              </a:rPr>
              <a:t/>
            </a:r>
            <a:br>
              <a:rPr lang="en-US" dirty="0" smtClean="0">
                <a:solidFill>
                  <a:schemeClr val="tx1"/>
                </a:solidFill>
                <a:effectLst/>
              </a:rPr>
            </a:br>
            <a:endParaRPr lang="ar-IQ" dirty="0">
              <a:solidFill>
                <a:schemeClr val="tx1"/>
              </a:solidFill>
              <a:effectLst/>
            </a:endParaRPr>
          </a:p>
        </p:txBody>
      </p:sp>
      <p:sp>
        <p:nvSpPr>
          <p:cNvPr id="3" name="عنوان فرعي 2"/>
          <p:cNvSpPr>
            <a:spLocks noGrp="1"/>
          </p:cNvSpPr>
          <p:nvPr>
            <p:ph type="subTitle" idx="1"/>
          </p:nvPr>
        </p:nvSpPr>
        <p:spPr>
          <a:xfrm>
            <a:off x="642910" y="1643050"/>
            <a:ext cx="7772400" cy="3429024"/>
          </a:xfrm>
        </p:spPr>
        <p:txBody>
          <a:bodyPr>
            <a:noAutofit/>
          </a:bodyPr>
          <a:lstStyle/>
          <a:p>
            <a:r>
              <a:rPr lang="ar-SA" sz="3200" dirty="0" smtClean="0">
                <a:solidFill>
                  <a:schemeClr val="tx1"/>
                </a:solidFill>
              </a:rPr>
              <a:t>أستقر العرف والقضاء الدوليان على تمتع سفن الدول الشاطئية وغير الشاطئية بحق المرور </a:t>
            </a:r>
            <a:r>
              <a:rPr lang="ar-SA" sz="3200" dirty="0" err="1" smtClean="0">
                <a:solidFill>
                  <a:schemeClr val="tx1"/>
                </a:solidFill>
              </a:rPr>
              <a:t>البرئ</a:t>
            </a:r>
            <a:r>
              <a:rPr lang="ar-SA" sz="3200" dirty="0" smtClean="0">
                <a:solidFill>
                  <a:schemeClr val="tx1"/>
                </a:solidFill>
              </a:rPr>
              <a:t> خلال البحار الإقليمية للدول الأخرى، وهذا ما أكدته المادة 17 من اتفاقية 1982، </a:t>
            </a:r>
            <a:r>
              <a:rPr lang="ar-SA" sz="3200" dirty="0" err="1" smtClean="0">
                <a:solidFill>
                  <a:schemeClr val="tx1"/>
                </a:solidFill>
              </a:rPr>
              <a:t>والذى</a:t>
            </a:r>
            <a:r>
              <a:rPr lang="ar-SA" sz="3200" dirty="0" smtClean="0">
                <a:solidFill>
                  <a:schemeClr val="tx1"/>
                </a:solidFill>
              </a:rPr>
              <a:t> كانت تؤكد عليه من قبل المادة 14 من اتفاقية 1958 الخاصة بالبحر </a:t>
            </a:r>
            <a:r>
              <a:rPr lang="ar-SA" sz="3200" dirty="0" err="1" smtClean="0">
                <a:solidFill>
                  <a:schemeClr val="tx1"/>
                </a:solidFill>
              </a:rPr>
              <a:t>الإقليمى</a:t>
            </a:r>
            <a:r>
              <a:rPr lang="en-US" sz="3200" dirty="0" smtClean="0">
                <a:solidFill>
                  <a:schemeClr val="tx1"/>
                </a:solidFill>
              </a:rPr>
              <a:t>.</a:t>
            </a:r>
            <a:br>
              <a:rPr lang="en-US" sz="3200" dirty="0" smtClean="0">
                <a:solidFill>
                  <a:schemeClr val="tx1"/>
                </a:solidFill>
              </a:rPr>
            </a:br>
            <a:r>
              <a:rPr lang="ar-SA" sz="3200" dirty="0" smtClean="0">
                <a:solidFill>
                  <a:schemeClr val="tx1"/>
                </a:solidFill>
              </a:rPr>
              <a:t>والمرور </a:t>
            </a:r>
            <a:r>
              <a:rPr lang="ar-SA" sz="3200" dirty="0" err="1" smtClean="0">
                <a:solidFill>
                  <a:schemeClr val="tx1"/>
                </a:solidFill>
              </a:rPr>
              <a:t>البرئ</a:t>
            </a:r>
            <a:r>
              <a:rPr lang="ar-SA" sz="3200" dirty="0" smtClean="0">
                <a:solidFill>
                  <a:schemeClr val="tx1"/>
                </a:solidFill>
              </a:rPr>
              <a:t> خلال البحر </a:t>
            </a:r>
            <a:r>
              <a:rPr lang="ar-SA" sz="3200" dirty="0" err="1" smtClean="0">
                <a:solidFill>
                  <a:schemeClr val="tx1"/>
                </a:solidFill>
              </a:rPr>
              <a:t>الإقليمى</a:t>
            </a:r>
            <a:r>
              <a:rPr lang="ar-SA" sz="3200" dirty="0" smtClean="0">
                <a:solidFill>
                  <a:schemeClr val="tx1"/>
                </a:solidFill>
              </a:rPr>
              <a:t> كما حددته الاتفاقية يمكن أن يتخذ إحدى الصور الآتية</a:t>
            </a:r>
            <a:r>
              <a:rPr lang="en-US" sz="3200" dirty="0" smtClean="0">
                <a:solidFill>
                  <a:schemeClr val="tx1"/>
                </a:solidFill>
              </a:rPr>
              <a:t>:</a:t>
            </a:r>
            <a:endParaRPr lang="ar-IQ" sz="3200" dirty="0">
              <a:solidFill>
                <a:schemeClr val="tx1"/>
              </a:solidFill>
            </a:endParaRPr>
          </a:p>
        </p:txBody>
      </p:sp>
    </p:spTree>
  </p:cSld>
  <p:clrMapOvr>
    <a:masterClrMapping/>
  </p:clrMapOvr>
  <p:transition spd="slow">
    <p:newsfla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1785918" y="1785926"/>
            <a:ext cx="5857916"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857224" y="357166"/>
            <a:ext cx="764383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 - اجتياز البحر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دون دخول المياه الداخلية أو التوقف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مرسى أو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مرفق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مينائى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يقع خارج المياه الداخلية، كما لو كان مرور السفينة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البحر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جاء محاذياً للشاطئ بهدف التوجه إلى ميناء دولة مجاورة</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ب – أن تتخذ السفينة طريقها عبر البحر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بهدف الدخول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المياه الداخلية للدولة الساحلية، كما لو كانت السفينة قادمة من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أو المنطقة الاقتصادية الخالصة وقاصدة أحد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موانى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الدولة الساحلية مروراً ببحرها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ج – أن تكون السفينة خارجة من أحد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موانى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الدولة الساحلية أو مياهها الداخلية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طريقها إلى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أو المنطقة الاقتصادية الخالصة مروراً ببحرها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ثم أضافت الفقرة الثانية من المادة الثامنة عشرة من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الإتفاقية</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أن : المرور عبر البحر الإقليمي يجب أن يكون متواصلا وسريعا ، وإن كان يشتمل على التوقف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والرسو</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 ولكن فقط بقدر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مايكون</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هذا التوقف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والرسو</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مقتضيات الملاحة العادية ،أو حين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تستلزمها</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قوة قاهرة أو حالة شدة ، أو حين يكون لغرض تقديم المساعدة إلى أشخاص أو سفن أو طائرات في حالة خطر أو شدة</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3071802" y="285728"/>
            <a:ext cx="2928958" cy="52322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800" b="1" i="0" strike="noStrike" cap="none" normalizeH="0" baseline="0" smtClean="0">
                <a:ln>
                  <a:noFill/>
                </a:ln>
                <a:solidFill>
                  <a:schemeClr val="tx1"/>
                </a:solidFill>
                <a:effectLst/>
                <a:latin typeface="Calibri" pitchFamily="34" charset="0"/>
                <a:ea typeface="Times New Roman" pitchFamily="18" charset="0"/>
                <a:cs typeface="Arial" pitchFamily="34" charset="0"/>
              </a:rPr>
              <a:t> معنى المرور البريء</a:t>
            </a:r>
            <a:endParaRPr kumimoji="0" lang="ar-SA" sz="2800" b="0" i="0" strike="noStrike" cap="none" normalizeH="0" baseline="0" smtClean="0">
              <a:ln>
                <a:noFill/>
              </a:ln>
              <a:solidFill>
                <a:schemeClr val="tx1"/>
              </a:solidFill>
              <a:effectLst/>
              <a:latin typeface="Arial" pitchFamily="34" charset="0"/>
              <a:cs typeface="Arial" pitchFamily="34" charset="0"/>
            </a:endParaRPr>
          </a:p>
        </p:txBody>
      </p:sp>
      <p:sp>
        <p:nvSpPr>
          <p:cNvPr id="75778" name="Rectangle 2"/>
          <p:cNvSpPr>
            <a:spLocks noChangeArrowheads="1"/>
          </p:cNvSpPr>
          <p:nvPr/>
        </p:nvSpPr>
        <p:spPr bwMode="auto">
          <a:xfrm>
            <a:off x="1071538" y="1571612"/>
            <a:ext cx="7429520" cy="353943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المرور </a:t>
            </a:r>
            <a:r>
              <a:rPr kumimoji="0" lang="ar-SA" sz="28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البرئ</a:t>
            </a: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 كما عرفته الفقرة الأولى من المادة 19 من اتفاقية 1982 – هو ذلك المرور </a:t>
            </a:r>
            <a:r>
              <a:rPr kumimoji="0" lang="ar-SA" sz="28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لا يضر بسلم الدولة الساحلية أو بحسن نظامها أو بأمنها، وأن يتم هذا المرور طبقا لهذه الاتفاقية ولقواعد القانون </a:t>
            </a:r>
            <a:r>
              <a:rPr kumimoji="0" lang="ar-SA" sz="28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الدولى</a:t>
            </a: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الأخرى</a:t>
            </a:r>
            <a:r>
              <a:rPr kumimoji="0" lang="en-US"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وبناء عليه أشارت الفقرة الثانية من المادة السابقة، إلى أن مرور السفن الأجنبية يكون ضاراً بسلم الدولة الساحلية أو بحسن نظامها أو بأمنها إذا قامت السفينة عند مرورها </a:t>
            </a:r>
            <a:r>
              <a:rPr kumimoji="0" lang="ar-SA" sz="28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البحر </a:t>
            </a:r>
            <a:r>
              <a:rPr kumimoji="0" lang="ar-SA" sz="28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بواحد أو أكثر من الأنشطة التالية</a:t>
            </a:r>
            <a:r>
              <a:rPr kumimoji="0" lang="en-US"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642910" y="214290"/>
            <a:ext cx="792961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 –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تهديد باستعمال القوة أو استعمالها فعلاً ضد سيادة الدولة الساحلية أو سلامتها الإقليمية أو استقلالها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السياسى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أو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بأى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صورة تشكل انتهاكاً لمبادئ القانون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الدولى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الثابتة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ميثاق الأمم المتحدة</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ب –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مناورة أو تدريب بأسلحة من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نوع</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ج –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عمل يهدف إلى جمع معلومات تضر بدفاع الدولة الساحلية أو أمنها</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د –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عمل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دعائى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يهدف إلى المساس بدفاع الدولة الساحلية أو أمنها</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هـ - إطلاق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طائرة أو إنزالها أو تحميلها</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 – إطلاق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جهاز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عسكرى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أو إنزاله أو تحميله</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ز – تحميل أو إنزال سلعة أو عملة أو شخص خلافاً لقوانين وأنظمة الدولة الساحلية الجمركية أو الضريبية أو المتعلقة بالهجرة أو الصحة</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ح –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عمل من أعمال التلوث المقصود والخطير بما يخالف أحكام هذه الاتفاقية</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ط –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نشاط من أنشطة صيد السمك</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ى –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أنشطة متعلقة بالبحث أو المسح</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ك –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فعل يهدف إلى التدخل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عمل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شبكات المواصلات أو من المرافق أو المنشآت الأخرى للدولة الساحلية</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ل – </a:t>
            </a:r>
            <a:r>
              <a:rPr kumimoji="0" lang="ar-SA" sz="24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نشاط آخر ليست له علاقة مباشرة بالمرور</a:t>
            </a:r>
            <a:r>
              <a:rPr kumimoji="0" lang="en-US" sz="24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571472" y="1714488"/>
            <a:ext cx="8001024" cy="310854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هذا وقد أقرت الاتفاقية حكماً خاصاً بالغواصات والمركبات الغاطسة، حيث تلتزم بأن تمر عبر البحر </a:t>
            </a:r>
            <a:r>
              <a:rPr kumimoji="0" lang="ar-SA" sz="28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للدولة الساحلية وهى طافية ورافعة علمها.كما ألقت التزاماً آخر على السفن الأجنبية </a:t>
            </a:r>
            <a:r>
              <a:rPr kumimoji="0" lang="ar-SA" sz="28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تعمل بالطاقة النووية، أو تلك </a:t>
            </a:r>
            <a:r>
              <a:rPr kumimoji="0" lang="ar-SA" sz="28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تحمل مواد نووية أو غيرها من المواد ذات الطبيعة الخطرة أو المؤذية حال مرورها بالبحر </a:t>
            </a:r>
            <a:r>
              <a:rPr kumimoji="0" lang="ar-SA" sz="28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مروراً بريئاً، وذلك بأن تحمل من الوثائق وأن تراعى من التدابير الوقائية الخاصة ما قررته الاتفاقات الدولية فيما يتعلق بهذه السفن</a:t>
            </a:r>
            <a:r>
              <a:rPr kumimoji="0" lang="en-US" sz="28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1934845" y="-24"/>
            <a:ext cx="5274310" cy="5311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صورة 2"/>
          <p:cNvPicPr/>
          <p:nvPr/>
        </p:nvPicPr>
        <p:blipFill>
          <a:blip r:embed="rId3"/>
          <a:srcRect/>
          <a:stretch>
            <a:fillRect/>
          </a:stretch>
        </p:blipFill>
        <p:spPr bwMode="auto">
          <a:xfrm>
            <a:off x="1893271" y="5414983"/>
            <a:ext cx="5321935" cy="942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1714480" y="2285992"/>
            <a:ext cx="5929354" cy="1928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481329"/>
            <a:ext cx="8229600" cy="3304994"/>
          </a:xfrm>
        </p:spPr>
        <p:txBody>
          <a:bodyPr/>
          <a:lstStyle/>
          <a:p>
            <a:pPr lvl="0" algn="just"/>
            <a:r>
              <a:rPr lang="ar-SA" b="1" dirty="0" smtClean="0">
                <a:solidFill>
                  <a:srgbClr val="FF0000"/>
                </a:solidFill>
              </a:rPr>
              <a:t>ملاحة أعالي البحار </a:t>
            </a:r>
            <a:r>
              <a:rPr lang="ar-SA" b="1" dirty="0" smtClean="0"/>
              <a:t>: وهي عندما تقطع السفينة مسافات طويلة في الرحلة البحرية وغالبا ما يكون هذا النوع لنقل البضائع من دولة </a:t>
            </a:r>
            <a:r>
              <a:rPr lang="ar-SA" b="1" dirty="0" err="1" smtClean="0"/>
              <a:t>الى</a:t>
            </a:r>
            <a:r>
              <a:rPr lang="ar-SA" b="1" dirty="0" smtClean="0"/>
              <a:t> دولة أخرى.</a:t>
            </a:r>
            <a:endParaRPr lang="en-US" b="1" dirty="0" smtClean="0"/>
          </a:p>
          <a:p>
            <a:pPr algn="just"/>
            <a:r>
              <a:rPr lang="ar-SA" b="1" dirty="0" smtClean="0"/>
              <a:t>  </a:t>
            </a:r>
            <a:r>
              <a:rPr lang="ar-SA" b="1" dirty="0" smtClean="0">
                <a:solidFill>
                  <a:srgbClr val="FF0000"/>
                </a:solidFill>
              </a:rPr>
              <a:t>الملاحة الساحلية </a:t>
            </a:r>
            <a:r>
              <a:rPr lang="ar-SA" b="1" dirty="0" smtClean="0"/>
              <a:t>: وهي عندما لا تبحر السفينة بعيدا عن الساحل ودائما يكون هذا النوع من الملاح</a:t>
            </a:r>
            <a:r>
              <a:rPr lang="ar-IQ" b="1" dirty="0" smtClean="0"/>
              <a:t>ة</a:t>
            </a:r>
            <a:r>
              <a:rPr lang="ar-SA" b="1" dirty="0" smtClean="0"/>
              <a:t> في الملاح</a:t>
            </a:r>
            <a:r>
              <a:rPr lang="ar-IQ" b="1" dirty="0" smtClean="0"/>
              <a:t>ة</a:t>
            </a:r>
            <a:r>
              <a:rPr lang="ar-SA" b="1" dirty="0" smtClean="0"/>
              <a:t> بين ميناءين داخليين في نفس البلد</a:t>
            </a:r>
            <a:endParaRPr lang="ar-IQ" b="1" dirty="0"/>
          </a:p>
        </p:txBody>
      </p:sp>
      <p:sp>
        <p:nvSpPr>
          <p:cNvPr id="3" name="عنوان 2"/>
          <p:cNvSpPr>
            <a:spLocks noGrp="1"/>
          </p:cNvSpPr>
          <p:nvPr>
            <p:ph type="title"/>
          </p:nvPr>
        </p:nvSpPr>
        <p:spPr/>
        <p:txBody>
          <a:bodyPr/>
          <a:lstStyle/>
          <a:p>
            <a:pPr algn="ctr"/>
            <a:r>
              <a:rPr lang="ar-SA" dirty="0" err="1" smtClean="0">
                <a:solidFill>
                  <a:schemeClr val="tx1"/>
                </a:solidFill>
                <a:effectLst/>
              </a:rPr>
              <a:t>انواع</a:t>
            </a:r>
            <a:r>
              <a:rPr lang="ar-SA" dirty="0" smtClean="0">
                <a:solidFill>
                  <a:schemeClr val="tx1"/>
                </a:solidFill>
                <a:effectLst/>
              </a:rPr>
              <a:t> الملاحة البحرية</a:t>
            </a:r>
            <a:endParaRPr lang="ar-IQ" dirty="0">
              <a:solidFill>
                <a:schemeClr val="tx1"/>
              </a:solidFill>
              <a:effectLst/>
            </a:endParaRPr>
          </a:p>
        </p:txBody>
      </p:sp>
    </p:spTree>
  </p:cSld>
  <p:clrMapOvr>
    <a:masterClrMapping/>
  </p:clrMapOvr>
  <p:transition spd="slow">
    <p:newsfla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071802" y="285728"/>
            <a:ext cx="3143272" cy="52322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39825" algn="l"/>
              </a:tabLst>
            </a:pPr>
            <a:r>
              <a:rPr kumimoji="0" lang="ar-SA" sz="2800" b="1" i="0" strike="noStrike" cap="none" normalizeH="0" baseline="0" dirty="0" smtClean="0">
                <a:ln>
                  <a:noFill/>
                </a:ln>
                <a:solidFill>
                  <a:schemeClr val="tx1"/>
                </a:solidFill>
                <a:effectLst/>
                <a:latin typeface="Calibri" pitchFamily="34" charset="0"/>
                <a:ea typeface="Times New Roman" pitchFamily="18" charset="0"/>
                <a:cs typeface="Arial" pitchFamily="34" charset="0"/>
              </a:rPr>
              <a:t>واجبات الدولة الساحلية</a:t>
            </a:r>
            <a:endParaRPr kumimoji="0" lang="ar-SA" sz="2800" b="0" i="0" strike="noStrike" cap="none" normalizeH="0" baseline="0" dirty="0" smtClean="0">
              <a:ln>
                <a:noFill/>
              </a:ln>
              <a:solidFill>
                <a:schemeClr val="tx1"/>
              </a:solidFill>
              <a:effectLst/>
              <a:latin typeface="Arial" pitchFamily="34" charset="0"/>
              <a:cs typeface="Arial" pitchFamily="34" charset="0"/>
            </a:endParaRPr>
          </a:p>
        </p:txBody>
      </p:sp>
      <p:sp>
        <p:nvSpPr>
          <p:cNvPr id="3" name="مستطيل 2"/>
          <p:cNvSpPr/>
          <p:nvPr/>
        </p:nvSpPr>
        <p:spPr>
          <a:xfrm>
            <a:off x="214282" y="1071546"/>
            <a:ext cx="8215370" cy="1015663"/>
          </a:xfrm>
          <a:prstGeom prst="rect">
            <a:avLst/>
          </a:prstGeom>
        </p:spPr>
        <p:txBody>
          <a:bodyPr wrap="square">
            <a:spAutoFit/>
          </a:bodyPr>
          <a:lstStyle/>
          <a:p>
            <a:r>
              <a:rPr lang="ar-SA" sz="2000" b="1" dirty="0" smtClean="0"/>
              <a:t>مقابل ما قررته الاتفاقية للدولة الساحلية من حقوق، ألقت عليها بعض الالتزامات، </a:t>
            </a:r>
            <a:r>
              <a:rPr lang="ar-SA" sz="2000" b="1" dirty="0" err="1" smtClean="0"/>
              <a:t>التى</a:t>
            </a:r>
            <a:r>
              <a:rPr lang="ar-SA" sz="2000" b="1" dirty="0" smtClean="0"/>
              <a:t> يمكن إجمالها </a:t>
            </a:r>
            <a:r>
              <a:rPr lang="ar-SA" sz="2000" b="1" dirty="0" err="1" smtClean="0"/>
              <a:t>فى</a:t>
            </a:r>
            <a:r>
              <a:rPr lang="en-US" sz="2000" b="1" dirty="0" smtClean="0"/>
              <a:t>:</a:t>
            </a:r>
            <a:br>
              <a:rPr lang="en-US" sz="2000" b="1" dirty="0" smtClean="0"/>
            </a:br>
            <a:endParaRPr lang="ar-IQ" sz="2000" b="1" dirty="0"/>
          </a:p>
        </p:txBody>
      </p:sp>
      <p:sp>
        <p:nvSpPr>
          <p:cNvPr id="79874" name="Rectangle 2"/>
          <p:cNvSpPr>
            <a:spLocks noChangeArrowheads="1"/>
          </p:cNvSpPr>
          <p:nvPr/>
        </p:nvSpPr>
        <p:spPr bwMode="auto">
          <a:xfrm>
            <a:off x="1071538" y="1285860"/>
            <a:ext cx="707236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r>
            <a:b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br>
            <a:r>
              <a:rPr kumimoji="0" lang="ar-SA"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أ – عدم إعاقة المرور </a:t>
            </a:r>
            <a:r>
              <a:rPr kumimoji="0" lang="ar-SA" sz="2400" b="1" i="0" u="sng"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البرئ</a:t>
            </a:r>
            <a:r>
              <a:rPr kumimoji="0" lang="ar-SA"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2400" b="1" i="0" u="sng"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فى</a:t>
            </a:r>
            <a:r>
              <a:rPr kumimoji="0" lang="ar-SA"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بحرها </a:t>
            </a:r>
            <a:r>
              <a:rPr kumimoji="0" lang="ar-SA" sz="2400" b="1" i="0" u="sng"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الإقليمى</a:t>
            </a:r>
            <a:r>
              <a:rPr kumimoji="0" lang="en-US"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لم تقف اتفاقية 1982 عند حد تقرير حق السفن الأجنبية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المرور مروراً بريئا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للدولة الساحلية، باعتباره أحد القيود الواردة على سيادتها على هذا الحيز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البحرى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بل ألقت على عاتق الدولة الساحلية التزاماً بعدم إعاقة ممارسة السفن الأجنبية لهذا الحق، إلا إذا كان ذلك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إطار الحالات وبالشروط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تقررها الاتفاقية. ومن ثم يحظر على الدولة الساحلية، وهى بصدد تطبيق نصوص هذه الاتفاقية أو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لأى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القوانين أو الأنظمة المعتمدة طبقا لهذا الاتفاقية، أن تقوم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بأى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الأمور الآتية</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1-</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فرض شروط على السفن الأجنبية يكون من شأنها عملياً إنكار حق المرور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البرئ</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على تلك السفن أو الإخلال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2- التمييز قانوناً أو فعلاً ضد السفن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تحمل علم دولة معينة أو ضد السفن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تحمل بضائع إلى دولة معينة أو منها أو لحسابها</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714348" y="540419"/>
            <a:ext cx="800102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ب – عدم جواز فرض رسوم مقابل ممارسة حق المرور </a:t>
            </a:r>
            <a:r>
              <a:rPr kumimoji="0" lang="ar-SA" sz="2400" b="1" i="0" u="sng"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البرئ</a:t>
            </a:r>
            <a:r>
              <a:rPr kumimoji="0" lang="en-US"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حظرت الاتفاقية على الدولة الساحلية أن تقوم بتحصيل أو فرض أية رسوم على السفن الأجنبية مقابل مرورها مروراً بريئاً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بحرها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إلا إذا كانت هذه الرسوم مقابل خدمات فعلية ومحددة قدمت إلى هذه السفن، ويجب أن تحصل هذا الرسوم –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حالة استحقاقها – دون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تمييز بين سفينة وأخرى.</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ج – الإعلان عن </a:t>
            </a:r>
            <a:r>
              <a:rPr kumimoji="0" lang="ar-SA" sz="2400" b="1" i="0" u="sng"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أى</a:t>
            </a:r>
            <a:r>
              <a:rPr kumimoji="0" lang="ar-SA"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خطر على الملاحة تعلم بوجوده داخل بحرها </a:t>
            </a:r>
            <a:r>
              <a:rPr kumimoji="0" lang="ar-SA" sz="2400" b="1" i="0" u="sng"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الإقليمى</a:t>
            </a:r>
            <a:r>
              <a:rPr kumimoji="0" lang="en-US"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انطلاقاً من حق السيادة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تتمتع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الدولة الساحلية على بحرها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فإنها تكون على علم بكل ما قد يوجد فيه من أخطار تهدد سلامة السفن حال إبحارها فيه،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وبالتالى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فقد ألقت التزاماً على عاتق الدولة الساحلية بأن تقوم بالإعلان المناسب عن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خطر يهدد الملاحة تعلم بوجوده داخل مياه بحرها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كما لو تعلق الأمر بوجود صخور ضخمة أو غيرها من العوائق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يكون من شأنها تهديد سلامة الملاحة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بحرها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2143125" y="609598"/>
            <a:ext cx="4929205" cy="56054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285728"/>
            <a:ext cx="792961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المطلب </a:t>
            </a:r>
            <a:r>
              <a:rPr kumimoji="0" lang="ar-SA" sz="2400" b="1" i="0" u="sng"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الثانى</a:t>
            </a:r>
            <a:r>
              <a:rPr kumimoji="0" lang="ar-SA"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:الوضع </a:t>
            </a:r>
            <a:r>
              <a:rPr kumimoji="0" lang="ar-SA" sz="2400" b="1" i="0" u="sng"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القانونى</a:t>
            </a:r>
            <a:r>
              <a:rPr kumimoji="0" lang="ar-SA"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للسفن الأجنبية حال وجودها في البحر </a:t>
            </a:r>
            <a:r>
              <a:rPr kumimoji="0" lang="ar-SA" sz="2400" b="1" i="0" u="sng"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الإقليمى</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1571604" y="770263"/>
            <a:ext cx="714376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يختلف الوضع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القانونى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للسفن الأجنبية الموجودة بالبحر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للدولة الساحلية بحسب ما إذا كانت السفينة المعنية سفينة تجارية أم كانت سفينة عسكرية، وذلك على النحو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التالى</a:t>
            </a:r>
            <a:r>
              <a:rPr kumimoji="0" lang="en-US"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ستطيل 4"/>
          <p:cNvSpPr/>
          <p:nvPr/>
        </p:nvSpPr>
        <p:spPr>
          <a:xfrm>
            <a:off x="357158" y="1857364"/>
            <a:ext cx="8501122" cy="707886"/>
          </a:xfrm>
          <a:prstGeom prst="rect">
            <a:avLst/>
          </a:prstGeom>
        </p:spPr>
        <p:txBody>
          <a:bodyPr wrap="square">
            <a:spAutoFit/>
          </a:bodyPr>
          <a:lstStyle/>
          <a:p>
            <a:r>
              <a:rPr lang="ar-SA" sz="2000" b="1" u="sng" dirty="0" smtClean="0"/>
              <a:t>أولاً : الاختصاص </a:t>
            </a:r>
            <a:r>
              <a:rPr lang="ar-SA" sz="2000" b="1" u="sng" dirty="0" err="1" smtClean="0"/>
              <a:t>القضائى</a:t>
            </a:r>
            <a:r>
              <a:rPr lang="ar-SA" sz="2000" b="1" u="sng" dirty="0" smtClean="0"/>
              <a:t> للدولة الساحلية على السفن التجارية والسفن الحكومية المستعملة لأغراض تجارية</a:t>
            </a:r>
            <a:r>
              <a:rPr lang="en-US" sz="2000" b="1" u="sng" dirty="0" smtClean="0"/>
              <a:t> :</a:t>
            </a:r>
            <a:endParaRPr lang="ar-IQ" sz="2000" dirty="0"/>
          </a:p>
        </p:txBody>
      </p:sp>
      <p:sp>
        <p:nvSpPr>
          <p:cNvPr id="6" name="مستطيل 5"/>
          <p:cNvSpPr/>
          <p:nvPr/>
        </p:nvSpPr>
        <p:spPr>
          <a:xfrm>
            <a:off x="1428760" y="2600262"/>
            <a:ext cx="7429520" cy="400110"/>
          </a:xfrm>
          <a:prstGeom prst="rect">
            <a:avLst/>
          </a:prstGeom>
        </p:spPr>
        <p:txBody>
          <a:bodyPr wrap="square">
            <a:spAutoFit/>
          </a:bodyPr>
          <a:lstStyle/>
          <a:p>
            <a:r>
              <a:rPr lang="ar-SA" sz="2000" b="1" dirty="0" smtClean="0"/>
              <a:t>وهنا فرقت الاتفاقية بين الاختصاص </a:t>
            </a:r>
            <a:r>
              <a:rPr lang="ar-SA" sz="2000" b="1" dirty="0" err="1" smtClean="0"/>
              <a:t>القضائى</a:t>
            </a:r>
            <a:r>
              <a:rPr lang="ar-SA" sz="2000" b="1" dirty="0" smtClean="0"/>
              <a:t> </a:t>
            </a:r>
            <a:r>
              <a:rPr lang="ar-SA" sz="2000" b="1" dirty="0" err="1" smtClean="0"/>
              <a:t>الجنائى</a:t>
            </a:r>
            <a:r>
              <a:rPr lang="ar-SA" sz="2000" b="1" dirty="0" smtClean="0"/>
              <a:t> والاختصاص </a:t>
            </a:r>
            <a:r>
              <a:rPr lang="ar-SA" sz="2000" b="1" dirty="0" err="1" smtClean="0"/>
              <a:t>القضائى</a:t>
            </a:r>
            <a:r>
              <a:rPr lang="ar-SA" sz="2000" b="1" dirty="0" smtClean="0"/>
              <a:t> </a:t>
            </a:r>
            <a:r>
              <a:rPr lang="ar-SA" sz="2000" b="1" dirty="0" err="1" smtClean="0"/>
              <a:t>المدنى</a:t>
            </a:r>
            <a:r>
              <a:rPr lang="en-US" sz="2000" b="1" dirty="0" smtClean="0"/>
              <a:t>.</a:t>
            </a:r>
            <a:endParaRPr lang="ar-IQ" sz="2000" b="1" dirty="0"/>
          </a:p>
        </p:txBody>
      </p:sp>
      <p:sp>
        <p:nvSpPr>
          <p:cNvPr id="7" name="مستطيل 6"/>
          <p:cNvSpPr/>
          <p:nvPr/>
        </p:nvSpPr>
        <p:spPr>
          <a:xfrm>
            <a:off x="6109485" y="2988230"/>
            <a:ext cx="2669320" cy="400110"/>
          </a:xfrm>
          <a:prstGeom prst="rect">
            <a:avLst/>
          </a:prstGeom>
        </p:spPr>
        <p:txBody>
          <a:bodyPr wrap="none">
            <a:spAutoFit/>
          </a:bodyPr>
          <a:lstStyle/>
          <a:p>
            <a:r>
              <a:rPr lang="ar-IQ" sz="2000" b="1" u="sng" dirty="0" smtClean="0"/>
              <a:t>- </a:t>
            </a:r>
            <a:r>
              <a:rPr lang="ar-SA" sz="2000" b="1" u="sng" dirty="0" smtClean="0"/>
              <a:t>الاختصاص القضائي الجنائي</a:t>
            </a:r>
            <a:endParaRPr lang="ar-IQ" sz="2000" dirty="0"/>
          </a:p>
        </p:txBody>
      </p:sp>
      <p:sp>
        <p:nvSpPr>
          <p:cNvPr id="1028" name="Rectangle 4"/>
          <p:cNvSpPr>
            <a:spLocks noChangeArrowheads="1"/>
          </p:cNvSpPr>
          <p:nvPr/>
        </p:nvSpPr>
        <p:spPr bwMode="auto">
          <a:xfrm>
            <a:off x="785850" y="3648678"/>
            <a:ext cx="800099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en-US" sz="2000" b="1" i="0" u="sng" strike="noStrike" cap="none" normalizeH="0" baseline="0" dirty="0" smtClean="0">
                <a:ln>
                  <a:noFill/>
                </a:ln>
                <a:solidFill>
                  <a:srgbClr val="FF0000"/>
                </a:solidFill>
                <a:effectLst/>
                <a:latin typeface="Calibri" pitchFamily="34" charset="0"/>
                <a:ea typeface="Times New Roman" pitchFamily="18" charset="0"/>
                <a:cs typeface="Arial" pitchFamily="34" charset="0"/>
              </a:rPr>
              <a:t> </a:t>
            </a:r>
            <a:r>
              <a:rPr kumimoji="0" lang="ar-SA" sz="20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قررت اتفاقية 1982 أنه لا يجوز لسلطات الدولة الساحلية أن تمارس أية ولاية قضائية جنائية على السفن التجارية الأجنبية المارة </a:t>
            </a:r>
            <a:r>
              <a:rPr kumimoji="0" lang="ar-SA" sz="2000" b="1"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بحرها </a:t>
            </a:r>
            <a:r>
              <a:rPr kumimoji="0" lang="ar-SA" sz="2000" b="1"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الإقليمى</a:t>
            </a:r>
            <a:r>
              <a:rPr kumimoji="0" lang="ar-SA" sz="20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بهدف توقيف </a:t>
            </a:r>
            <a:r>
              <a:rPr kumimoji="0" lang="ar-SA" sz="2000" b="1"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أى</a:t>
            </a:r>
            <a:r>
              <a:rPr kumimoji="0" lang="ar-SA" sz="20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شخص أو إجراء </a:t>
            </a:r>
            <a:r>
              <a:rPr kumimoji="0" lang="ar-SA" sz="2000" b="1"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أى</a:t>
            </a:r>
            <a:r>
              <a:rPr kumimoji="0" lang="ar-SA" sz="20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تحقيق بخصوص أية جريمة ارتكبت على ظهر السفينة أثناء مرورها، إلا </a:t>
            </a:r>
            <a:r>
              <a:rPr kumimoji="0" lang="ar-SA" sz="2000" b="1"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حالات محددة </a:t>
            </a:r>
            <a:r>
              <a:rPr kumimoji="0" lang="ar-SA" sz="2000" b="1"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هى</a:t>
            </a:r>
            <a:r>
              <a:rPr kumimoji="0" lang="en-US"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428628" y="4666316"/>
            <a:ext cx="850109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IQ"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1- </a:t>
            </a:r>
            <a:r>
              <a:rPr kumimoji="0" lang="ar-SA"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إذا امتدت نتائج الجريمة إلى الدولة الساحلية</a:t>
            </a:r>
            <a:r>
              <a:rPr kumimoji="0" lang="en-US"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a:t>
            </a:r>
            <a:endParaRPr kumimoji="0" lang="en-US" sz="20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lang="ar-IQ" sz="2000" b="1" dirty="0" smtClean="0">
                <a:solidFill>
                  <a:srgbClr val="0070C0"/>
                </a:solidFill>
                <a:latin typeface="Calibri" pitchFamily="34" charset="0"/>
                <a:ea typeface="Times New Roman" pitchFamily="18" charset="0"/>
                <a:cs typeface="Arial" pitchFamily="34" charset="0"/>
              </a:rPr>
              <a:t>2</a:t>
            </a:r>
            <a:r>
              <a:rPr kumimoji="0" lang="ar-SA"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إذا كانت الجريمة من تلك </a:t>
            </a:r>
            <a:r>
              <a:rPr kumimoji="0" lang="ar-SA" sz="2000" b="1" i="0" u="none" strike="noStrike" cap="none" normalizeH="0" baseline="0" dirty="0" err="1" smtClean="0">
                <a:ln>
                  <a:noFill/>
                </a:ln>
                <a:solidFill>
                  <a:srgbClr val="0070C0"/>
                </a:solidFill>
                <a:effectLst/>
                <a:latin typeface="Calibri" pitchFamily="34" charset="0"/>
                <a:ea typeface="Times New Roman" pitchFamily="18" charset="0"/>
                <a:cs typeface="Arial" pitchFamily="34" charset="0"/>
              </a:rPr>
              <a:t>التى</a:t>
            </a:r>
            <a:r>
              <a:rPr kumimoji="0" lang="ar-SA"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تخل بسلم البلد أو بحسن النظام </a:t>
            </a:r>
            <a:r>
              <a:rPr kumimoji="0" lang="ar-SA" sz="2000" b="1" i="0" u="none" strike="noStrike" cap="none" normalizeH="0" baseline="0" dirty="0" err="1" smtClean="0">
                <a:ln>
                  <a:noFill/>
                </a:ln>
                <a:solidFill>
                  <a:srgbClr val="0070C0"/>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البحر </a:t>
            </a:r>
            <a:r>
              <a:rPr kumimoji="0" lang="ar-SA" sz="2000" b="1" i="0" u="none" strike="noStrike" cap="none" normalizeH="0" baseline="0" dirty="0" err="1" smtClean="0">
                <a:ln>
                  <a:noFill/>
                </a:ln>
                <a:solidFill>
                  <a:srgbClr val="0070C0"/>
                </a:solidFill>
                <a:effectLst/>
                <a:latin typeface="Calibri" pitchFamily="34" charset="0"/>
                <a:ea typeface="Times New Roman" pitchFamily="18" charset="0"/>
                <a:cs typeface="Arial" pitchFamily="34" charset="0"/>
              </a:rPr>
              <a:t>الإقليمى</a:t>
            </a:r>
            <a:r>
              <a:rPr kumimoji="0" lang="en-US"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a:t>
            </a:r>
            <a:endParaRPr kumimoji="0" lang="ar-IQ"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lang="ar-IQ" sz="2000" b="1" dirty="0" smtClean="0">
                <a:solidFill>
                  <a:srgbClr val="0070C0"/>
                </a:solidFill>
                <a:latin typeface="Calibri" pitchFamily="34" charset="0"/>
                <a:ea typeface="Times New Roman" pitchFamily="18" charset="0"/>
                <a:cs typeface="Arial" pitchFamily="34" charset="0"/>
              </a:rPr>
              <a:t>3</a:t>
            </a:r>
            <a:r>
              <a:rPr kumimoji="0" lang="ar-IQ"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a:t>
            </a:r>
            <a:r>
              <a:rPr kumimoji="0" lang="ar-SA"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إذا طلب ربان السفينة أو ممثل </a:t>
            </a:r>
            <a:r>
              <a:rPr kumimoji="0" lang="ar-SA" sz="2000" b="1" i="0" u="none" strike="noStrike" cap="none" normalizeH="0" baseline="0" dirty="0" err="1" smtClean="0">
                <a:ln>
                  <a:noFill/>
                </a:ln>
                <a:solidFill>
                  <a:srgbClr val="0070C0"/>
                </a:solidFill>
                <a:effectLst/>
                <a:latin typeface="Calibri" pitchFamily="34" charset="0"/>
                <a:ea typeface="Times New Roman" pitchFamily="18" charset="0"/>
                <a:cs typeface="Arial" pitchFamily="34" charset="0"/>
              </a:rPr>
              <a:t>دبلوماسى</a:t>
            </a:r>
            <a:r>
              <a:rPr kumimoji="0" lang="ar-SA"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أو موظف </a:t>
            </a:r>
            <a:r>
              <a:rPr kumimoji="0" lang="ar-SA" sz="2000" b="1" i="0" u="none" strike="noStrike" cap="none" normalizeH="0" baseline="0" dirty="0" err="1" smtClean="0">
                <a:ln>
                  <a:noFill/>
                </a:ln>
                <a:solidFill>
                  <a:srgbClr val="0070C0"/>
                </a:solidFill>
                <a:effectLst/>
                <a:latin typeface="Calibri" pitchFamily="34" charset="0"/>
                <a:ea typeface="Times New Roman" pitchFamily="18" charset="0"/>
                <a:cs typeface="Arial" pitchFamily="34" charset="0"/>
              </a:rPr>
              <a:t>قنصلى</a:t>
            </a:r>
            <a:r>
              <a:rPr kumimoji="0" lang="ar-SA"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لدولة العلم مساعدة سلطات الدولة الساحلية</a:t>
            </a:r>
            <a:r>
              <a:rPr kumimoji="0" lang="en-US"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a:t>
            </a:r>
            <a:endParaRPr lang="ar-IQ" sz="2000" b="1" dirty="0" smtClean="0">
              <a:solidFill>
                <a:srgbClr val="0070C0"/>
              </a:solidFill>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IQ"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4</a:t>
            </a:r>
            <a:r>
              <a:rPr kumimoji="0" lang="ar-IQ"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a:t>
            </a:r>
            <a:r>
              <a:rPr kumimoji="0" lang="ar-SA"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إذا كانت التدابير </a:t>
            </a:r>
            <a:r>
              <a:rPr kumimoji="0" lang="ar-SA" sz="2000" b="1" i="0" u="none" strike="noStrike" cap="none" normalizeH="0" baseline="0" dirty="0" err="1" smtClean="0">
                <a:ln>
                  <a:noFill/>
                </a:ln>
                <a:solidFill>
                  <a:srgbClr val="0070C0"/>
                </a:solidFill>
                <a:effectLst/>
                <a:latin typeface="Calibri" pitchFamily="34" charset="0"/>
                <a:ea typeface="Times New Roman" pitchFamily="18" charset="0"/>
                <a:cs typeface="Arial" pitchFamily="34" charset="0"/>
              </a:rPr>
              <a:t>التى</a:t>
            </a:r>
            <a:r>
              <a:rPr kumimoji="0" lang="ar-SA"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تقوم </a:t>
            </a:r>
            <a:r>
              <a:rPr kumimoji="0" lang="ar-SA" sz="2000" b="1" i="0" u="none" strike="noStrike" cap="none" normalizeH="0" baseline="0" dirty="0" err="1" smtClean="0">
                <a:ln>
                  <a:noFill/>
                </a:ln>
                <a:solidFill>
                  <a:srgbClr val="0070C0"/>
                </a:solidFill>
                <a:effectLst/>
                <a:latin typeface="Calibri" pitchFamily="34" charset="0"/>
                <a:ea typeface="Times New Roman" pitchFamily="18" charset="0"/>
                <a:cs typeface="Arial" pitchFamily="34" charset="0"/>
              </a:rPr>
              <a:t>بها</a:t>
            </a:r>
            <a:r>
              <a:rPr kumimoji="0" lang="ar-SA"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الدولة الساحلية لازمة وضرورية لمكافحة الاتجار غير المشروع بالمخدرات أو المواد </a:t>
            </a:r>
            <a:r>
              <a:rPr kumimoji="0" lang="ar-SA" sz="2000" b="1" i="0" u="none" strike="noStrike" cap="none" normalizeH="0" baseline="0" dirty="0" err="1" smtClean="0">
                <a:ln>
                  <a:noFill/>
                </a:ln>
                <a:solidFill>
                  <a:srgbClr val="0070C0"/>
                </a:solidFill>
                <a:effectLst/>
                <a:latin typeface="Calibri" pitchFamily="34" charset="0"/>
                <a:ea typeface="Times New Roman" pitchFamily="18" charset="0"/>
                <a:cs typeface="Arial" pitchFamily="34" charset="0"/>
              </a:rPr>
              <a:t>التى</a:t>
            </a:r>
            <a:r>
              <a:rPr kumimoji="0" lang="ar-SA" sz="20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تؤثر على العقل</a:t>
            </a:r>
            <a:endParaRPr kumimoji="0" lang="ar-SA" sz="2000" b="1"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71414"/>
            <a:ext cx="850112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كذلك لا يجوز لسلطات الدولة الساحلية أن تتخذ أية خطوات قضائية على ظهر السفينة الأجنبية أثناء مرورها بالبحر </a:t>
            </a:r>
            <a:r>
              <a:rPr kumimoji="0" lang="ar-SA" sz="2400" b="0"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الإقليمى</a:t>
            </a:r>
            <a:r>
              <a:rPr kumimoji="0" lang="ar-SA" sz="24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بهدف توقيف </a:t>
            </a:r>
            <a:r>
              <a:rPr kumimoji="0" lang="ar-SA" sz="2400" b="0"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أى</a:t>
            </a:r>
            <a:r>
              <a:rPr kumimoji="0" lang="ar-SA" sz="24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شخص أو إجراء </a:t>
            </a:r>
            <a:r>
              <a:rPr kumimoji="0" lang="ar-SA" sz="2400" b="0"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أى</a:t>
            </a:r>
            <a:r>
              <a:rPr kumimoji="0" lang="ar-SA" sz="24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تحقيق بخصوص أية جريمة تم ارتكابها قبل دخول هذه السفينة البحر </a:t>
            </a:r>
            <a:r>
              <a:rPr kumimoji="0" lang="ar-SA" sz="2400" b="0"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الإقليمى</a:t>
            </a:r>
            <a:r>
              <a:rPr kumimoji="0" lang="ar-SA" sz="24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وكانت قادمة من ميناء </a:t>
            </a:r>
            <a:r>
              <a:rPr kumimoji="0" lang="ar-SA" sz="2400" b="0"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أجنبى</a:t>
            </a:r>
            <a:r>
              <a:rPr kumimoji="0" lang="ar-SA" sz="24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ومارة فقط عبر البحر </a:t>
            </a:r>
            <a:r>
              <a:rPr kumimoji="0" lang="ar-SA" sz="2400" b="0"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الإقليمى</a:t>
            </a:r>
            <a:r>
              <a:rPr kumimoji="0" lang="ar-SA" sz="24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دون أن تدخل المياه الداخلية للدولة الساحلية</a:t>
            </a:r>
            <a:endParaRPr kumimoji="0" lang="ar-SA"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1139825" algn="l"/>
              </a:tabLst>
            </a:pP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والأحكام السابقة لا تخل – بالطبع – بحق الدولة الساحلية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اتخاذ أية إجراءات تسمح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بها</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قوانينها لإجراء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أى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توقيف أو تحقيق على ظهر السفينة الأجنبية أثناء مرورها بالبحر </a:t>
            </a:r>
            <a:r>
              <a:rPr kumimoji="0" lang="ar-SA" sz="2400" b="0"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الإقليمى</a:t>
            </a:r>
            <a:r>
              <a:rPr kumimoji="0" lang="ar-SA" sz="2400" b="0"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وبعد مغادرتها مياهها الداخلية</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spd="slow">
    <p:newsflash/>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2428860" y="285728"/>
            <a:ext cx="378618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39825" algn="l"/>
              </a:tabLst>
            </a:pPr>
            <a:r>
              <a:rPr kumimoji="0" lang="ar-SA"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الاختصاص </a:t>
            </a:r>
            <a:r>
              <a:rPr kumimoji="0" lang="ar-SA" sz="2800" b="1" i="0" u="sng"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القضائ</a:t>
            </a:r>
            <a:r>
              <a:rPr kumimoji="0" lang="ar-IQ"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ي</a:t>
            </a:r>
            <a:r>
              <a:rPr kumimoji="0" lang="ar-SA"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المدن</a:t>
            </a:r>
            <a:r>
              <a:rPr kumimoji="0" lang="ar-IQ"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ي</a:t>
            </a:r>
            <a:r>
              <a:rPr kumimoji="0" lang="ar-SA"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ar-SA" sz="2800" b="0" i="0" u="sng" strike="noStrike" cap="none" normalizeH="0" baseline="0" dirty="0" smtClean="0">
              <a:ln>
                <a:noFill/>
              </a:ln>
              <a:solidFill>
                <a:schemeClr val="tx1"/>
              </a:solidFill>
              <a:effectLst/>
              <a:latin typeface="Arial" pitchFamily="34" charset="0"/>
              <a:cs typeface="Arial" pitchFamily="34" charset="0"/>
            </a:endParaRPr>
          </a:p>
        </p:txBody>
      </p:sp>
      <p:sp>
        <p:nvSpPr>
          <p:cNvPr id="3" name="مستطيل 2"/>
          <p:cNvSpPr/>
          <p:nvPr/>
        </p:nvSpPr>
        <p:spPr>
          <a:xfrm>
            <a:off x="214282" y="1000108"/>
            <a:ext cx="8572560" cy="5324535"/>
          </a:xfrm>
          <a:prstGeom prst="rect">
            <a:avLst/>
          </a:prstGeom>
        </p:spPr>
        <p:txBody>
          <a:bodyPr wrap="square">
            <a:spAutoFit/>
          </a:bodyPr>
          <a:lstStyle/>
          <a:p>
            <a:r>
              <a:rPr lang="ar-SA" sz="2000" b="1" dirty="0" smtClean="0"/>
              <a:t>بما </a:t>
            </a:r>
            <a:r>
              <a:rPr lang="ar-SA" sz="2000" b="1" dirty="0" err="1" smtClean="0"/>
              <a:t>ان</a:t>
            </a:r>
            <a:r>
              <a:rPr lang="ar-SA" sz="2000" b="1" dirty="0" smtClean="0"/>
              <a:t> إخضاع السفن التجارية الأجنبية للاختصاص </a:t>
            </a:r>
            <a:r>
              <a:rPr lang="ar-SA" sz="2000" b="1" dirty="0" err="1" smtClean="0"/>
              <a:t>القضائى</a:t>
            </a:r>
            <a:r>
              <a:rPr lang="ar-SA" sz="2000" b="1" dirty="0" smtClean="0"/>
              <a:t> </a:t>
            </a:r>
            <a:r>
              <a:rPr lang="ar-SA" sz="2000" b="1" dirty="0" err="1" smtClean="0"/>
              <a:t>المدنى</a:t>
            </a:r>
            <a:r>
              <a:rPr lang="ar-SA" sz="2000" b="1" dirty="0" smtClean="0"/>
              <a:t> للدولة الساحلية دون قيد أو شرط، من شأنه أن يعيق الملاحة الدولية، فقد قررت اتفاقية 1982 عدم إمكانية قيام الدولة الساحلية بوقف السفن التجارية الأجنبية حال مرورها </a:t>
            </a:r>
            <a:r>
              <a:rPr lang="ar-SA" sz="2000" b="1" dirty="0" err="1" smtClean="0"/>
              <a:t>فى</a:t>
            </a:r>
            <a:r>
              <a:rPr lang="ar-SA" sz="2000" b="1" dirty="0" smtClean="0"/>
              <a:t> البحر </a:t>
            </a:r>
            <a:r>
              <a:rPr lang="ar-SA" sz="2000" b="1" dirty="0" err="1" smtClean="0"/>
              <a:t>الإقليمى</a:t>
            </a:r>
            <a:r>
              <a:rPr lang="ar-SA" sz="2000" b="1" dirty="0" smtClean="0"/>
              <a:t> أو أن تحول مسارها، من أجل مباشرة اختصاصها </a:t>
            </a:r>
            <a:r>
              <a:rPr lang="ar-SA" sz="2000" b="1" dirty="0" err="1" smtClean="0"/>
              <a:t>المدنى</a:t>
            </a:r>
            <a:r>
              <a:rPr lang="ar-SA" sz="2000" b="1" dirty="0" smtClean="0"/>
              <a:t> تجاه شخص موجود على ظهر السفينة. كذلك لا يجوز لسلطات الدولة الساحلية أن تتخذ إجراءات التنفيذ على السفينة أو أن تحتجزها بسبب </a:t>
            </a:r>
            <a:r>
              <a:rPr lang="ar-SA" sz="2000" b="1" dirty="0" err="1" smtClean="0"/>
              <a:t>أى</a:t>
            </a:r>
            <a:r>
              <a:rPr lang="ar-SA" sz="2000" b="1" dirty="0" smtClean="0"/>
              <a:t> دعوى مدنية، </a:t>
            </a:r>
            <a:r>
              <a:rPr lang="ar-SA" sz="2000" b="1" dirty="0" smtClean="0">
                <a:solidFill>
                  <a:srgbClr val="FF0000"/>
                </a:solidFill>
              </a:rPr>
              <a:t>إلا إذا كانت هذه الإجراءات بسبب الالتزامات </a:t>
            </a:r>
            <a:r>
              <a:rPr lang="ar-SA" sz="2000" b="1" dirty="0" err="1" smtClean="0">
                <a:solidFill>
                  <a:srgbClr val="FF0000"/>
                </a:solidFill>
              </a:rPr>
              <a:t>التى</a:t>
            </a:r>
            <a:r>
              <a:rPr lang="ar-SA" sz="2000" b="1" dirty="0" smtClean="0">
                <a:solidFill>
                  <a:srgbClr val="FF0000"/>
                </a:solidFill>
              </a:rPr>
              <a:t> تتحملها السفينة أو المسئوليات </a:t>
            </a:r>
            <a:r>
              <a:rPr lang="ar-SA" sz="2000" b="1" dirty="0" err="1" smtClean="0">
                <a:solidFill>
                  <a:srgbClr val="FF0000"/>
                </a:solidFill>
              </a:rPr>
              <a:t>التى</a:t>
            </a:r>
            <a:r>
              <a:rPr lang="ar-SA" sz="2000" b="1" dirty="0" smtClean="0">
                <a:solidFill>
                  <a:srgbClr val="FF0000"/>
                </a:solidFill>
              </a:rPr>
              <a:t> تقع على عاتقها أو أثناء أو من أجل مرورها </a:t>
            </a:r>
            <a:r>
              <a:rPr lang="ar-SA" sz="2000" b="1" dirty="0" err="1" smtClean="0">
                <a:solidFill>
                  <a:srgbClr val="FF0000"/>
                </a:solidFill>
              </a:rPr>
              <a:t>فى</a:t>
            </a:r>
            <a:r>
              <a:rPr lang="ar-SA" sz="2000" b="1" dirty="0" smtClean="0">
                <a:solidFill>
                  <a:srgbClr val="FF0000"/>
                </a:solidFill>
              </a:rPr>
              <a:t> البحر </a:t>
            </a:r>
            <a:r>
              <a:rPr lang="ar-SA" sz="2000" b="1" dirty="0" err="1" smtClean="0">
                <a:solidFill>
                  <a:srgbClr val="FF0000"/>
                </a:solidFill>
              </a:rPr>
              <a:t>الإقليمى</a:t>
            </a:r>
            <a:r>
              <a:rPr lang="en-US" sz="2000" b="1" dirty="0" smtClean="0"/>
              <a:t/>
            </a:r>
            <a:br>
              <a:rPr lang="en-US" sz="2000" b="1" dirty="0" smtClean="0"/>
            </a:br>
            <a:r>
              <a:rPr lang="ar-SA" sz="2000" b="1" dirty="0" smtClean="0"/>
              <a:t>ولاشك أن هذا المبدأ يغلب </a:t>
            </a:r>
            <a:r>
              <a:rPr lang="ar-SA" sz="2000" b="1" dirty="0" err="1" smtClean="0"/>
              <a:t>إعتبارات</a:t>
            </a:r>
            <a:r>
              <a:rPr lang="ar-SA" sz="2000" b="1" dirty="0" smtClean="0"/>
              <a:t> تسيير الملاحة الدولية والعمل على إنمائها ، على حق الدولة الساحلية في </a:t>
            </a:r>
            <a:r>
              <a:rPr lang="ar-SA" sz="2000" b="1" dirty="0" err="1" smtClean="0"/>
              <a:t>إقتضاء</a:t>
            </a:r>
            <a:r>
              <a:rPr lang="ar-SA" sz="2000" b="1" dirty="0" smtClean="0"/>
              <a:t> حقوقها المالية من شخص لا تربطه بالسفينة أي رابطة مالية سوى أنها وسيلة </a:t>
            </a:r>
            <a:r>
              <a:rPr lang="ar-SA" sz="2000" b="1" dirty="0" err="1" smtClean="0"/>
              <a:t>إنتقاله</a:t>
            </a:r>
            <a:r>
              <a:rPr lang="ar-SA" sz="2000" b="1" dirty="0" smtClean="0"/>
              <a:t> من مكان إلى آخر . أما إذا كانت </a:t>
            </a:r>
            <a:r>
              <a:rPr lang="ar-SA" sz="2000" b="1" dirty="0" err="1" smtClean="0"/>
              <a:t>الإلتزامات</a:t>
            </a:r>
            <a:r>
              <a:rPr lang="ar-SA" sz="2000" b="1" dirty="0" smtClean="0"/>
              <a:t> المالية واقعة على السفينة ذاتها أثناء أو من أجل مرورها في البحر الإقليمي ،كما لو كانت هذه </a:t>
            </a:r>
            <a:r>
              <a:rPr lang="ar-SA" sz="2000" b="1" dirty="0" err="1" smtClean="0"/>
              <a:t>الإلتزامات</a:t>
            </a:r>
            <a:r>
              <a:rPr lang="ar-SA" sz="2000" b="1" dirty="0" smtClean="0"/>
              <a:t> المالية مقابل خدمات قدمت للسفينة ، كإصلاحها أو تزويدها بالوقود أو المؤن أو غيرها من الخدمات ، التي تقدمها الدول الساحلية –عادة- للسفن المارة في بحارها الإقليمية</a:t>
            </a:r>
            <a:endParaRPr lang="en-US" sz="2000" b="1" dirty="0" smtClean="0"/>
          </a:p>
          <a:p>
            <a:r>
              <a:rPr lang="ar-SA" sz="2000" b="1" dirty="0" smtClean="0"/>
              <a:t>ومع هذا فإن القواعد السابقة </a:t>
            </a:r>
            <a:r>
              <a:rPr lang="ar-SA" sz="2000" b="1" dirty="0" err="1" smtClean="0"/>
              <a:t>لاتخل</a:t>
            </a:r>
            <a:r>
              <a:rPr lang="ar-SA" sz="2000" b="1" dirty="0" smtClean="0"/>
              <a:t> بحق الدولة الساحلية – وفقا لما تقضي </a:t>
            </a:r>
            <a:r>
              <a:rPr lang="ar-SA" sz="2000" b="1" dirty="0" err="1" smtClean="0"/>
              <a:t>به</a:t>
            </a:r>
            <a:r>
              <a:rPr lang="ar-SA" sz="2000" b="1" dirty="0" smtClean="0"/>
              <a:t> قوانينها - في اتخاذ إجراءات التنفيذ </a:t>
            </a:r>
            <a:r>
              <a:rPr lang="ar-SA" sz="2000" b="1" dirty="0" err="1" smtClean="0"/>
              <a:t>الجبرى</a:t>
            </a:r>
            <a:r>
              <a:rPr lang="ar-SA" sz="2000" b="1" dirty="0" smtClean="0"/>
              <a:t> على السفينة الأجنبية لغرض </a:t>
            </a:r>
            <a:r>
              <a:rPr lang="ar-SA" sz="2000" b="1" dirty="0" err="1" smtClean="0"/>
              <a:t>أى</a:t>
            </a:r>
            <a:r>
              <a:rPr lang="ar-SA" sz="2000" b="1" dirty="0" smtClean="0"/>
              <a:t> دعوى مدنية إذا كانت السفينة راسية </a:t>
            </a:r>
            <a:r>
              <a:rPr lang="ar-SA" sz="2000" b="1" dirty="0" err="1" smtClean="0"/>
              <a:t>فى</a:t>
            </a:r>
            <a:r>
              <a:rPr lang="ar-SA" sz="2000" b="1" dirty="0" smtClean="0"/>
              <a:t> بحرها </a:t>
            </a:r>
            <a:r>
              <a:rPr lang="ar-SA" sz="2000" b="1" dirty="0" err="1" smtClean="0"/>
              <a:t>الإقليمى</a:t>
            </a:r>
            <a:r>
              <a:rPr lang="ar-SA" sz="2000" b="1" dirty="0" smtClean="0"/>
              <a:t> أو عند مرورها خلاله، أو أن تحتجزها بعد مغادرتها المياه الداخلية ودخولها البحر </a:t>
            </a:r>
            <a:r>
              <a:rPr lang="ar-SA" sz="2000" b="1" dirty="0" err="1" smtClean="0"/>
              <a:t>الإقليمى</a:t>
            </a:r>
            <a:endParaRPr lang="ar-IQ" sz="2000" b="1" dirty="0"/>
          </a:p>
        </p:txBody>
      </p:sp>
    </p:spTree>
  </p:cSld>
  <p:clrMapOvr>
    <a:masterClrMapping/>
  </p:clrMapOvr>
  <p:transition spd="slow">
    <p:newsflash/>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1357290" y="214290"/>
            <a:ext cx="664373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39825" algn="l"/>
              </a:tabLst>
            </a:pP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ثانياً : الاختصاص </a:t>
            </a:r>
            <a:r>
              <a:rPr kumimoji="0" lang="ar-SA"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القضائى</a:t>
            </a: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للدولة الساحلية على السفن الحربية وغيرها من السفن الحكومية المستعملة لأغراض غير تجار</a:t>
            </a:r>
            <a:r>
              <a:rPr kumimoji="0" lang="ar-IQ" sz="24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ية</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مستطيل 3"/>
          <p:cNvSpPr/>
          <p:nvPr/>
        </p:nvSpPr>
        <p:spPr>
          <a:xfrm>
            <a:off x="214282" y="1071547"/>
            <a:ext cx="8286808" cy="5324535"/>
          </a:xfrm>
          <a:prstGeom prst="rect">
            <a:avLst/>
          </a:prstGeom>
        </p:spPr>
        <p:txBody>
          <a:bodyPr wrap="square">
            <a:spAutoFit/>
          </a:bodyPr>
          <a:lstStyle/>
          <a:p>
            <a:r>
              <a:rPr lang="ar-SA" sz="2000" b="1" dirty="0" smtClean="0">
                <a:solidFill>
                  <a:srgbClr val="C00000"/>
                </a:solidFill>
              </a:rPr>
              <a:t>السفن الحربية</a:t>
            </a:r>
            <a:r>
              <a:rPr lang="en-US" sz="2000" b="1" dirty="0" smtClean="0">
                <a:solidFill>
                  <a:srgbClr val="C00000"/>
                </a:solidFill>
              </a:rPr>
              <a:t> Warships – </a:t>
            </a:r>
            <a:r>
              <a:rPr lang="ar-SA" sz="2000" b="1" dirty="0" smtClean="0">
                <a:solidFill>
                  <a:srgbClr val="C00000"/>
                </a:solidFill>
              </a:rPr>
              <a:t>كما عرفتها المادة 29 من اتفاقية 1982 – </a:t>
            </a:r>
            <a:r>
              <a:rPr lang="ar-SA" sz="2000" b="1" dirty="0" err="1" smtClean="0">
                <a:solidFill>
                  <a:srgbClr val="C00000"/>
                </a:solidFill>
              </a:rPr>
              <a:t>هى</a:t>
            </a:r>
            <a:r>
              <a:rPr lang="ar-SA" sz="2000" b="1" dirty="0" smtClean="0">
                <a:solidFill>
                  <a:srgbClr val="C00000"/>
                </a:solidFill>
              </a:rPr>
              <a:t> "السفن التابعة للقوات المسلحة لدولة ما وتحمل العلامات الخارجية المميزة للسفن الحربية </a:t>
            </a:r>
            <a:r>
              <a:rPr lang="ar-SA" sz="2000" b="1" dirty="0" err="1" smtClean="0">
                <a:solidFill>
                  <a:srgbClr val="C00000"/>
                </a:solidFill>
              </a:rPr>
              <a:t>التى</a:t>
            </a:r>
            <a:r>
              <a:rPr lang="ar-SA" sz="2000" b="1" dirty="0" smtClean="0">
                <a:solidFill>
                  <a:srgbClr val="C00000"/>
                </a:solidFill>
              </a:rPr>
              <a:t> لها جنسية هذه الدولة ، وتكون تحت إمرة ضابط معين رسمياً من قبل حكومة تلك الدولة ويظهر اسمه </a:t>
            </a:r>
            <a:r>
              <a:rPr lang="ar-SA" sz="2000" b="1" dirty="0" err="1" smtClean="0">
                <a:solidFill>
                  <a:srgbClr val="C00000"/>
                </a:solidFill>
              </a:rPr>
              <a:t>فى</a:t>
            </a:r>
            <a:r>
              <a:rPr lang="ar-SA" sz="2000" b="1" dirty="0" smtClean="0">
                <a:solidFill>
                  <a:srgbClr val="C00000"/>
                </a:solidFill>
              </a:rPr>
              <a:t> قائمة الخدمة المناسبة، أو فيما يعادلها، ويشغلها طاقم من الأشخاص خاضع لقواعد الانضباط </a:t>
            </a:r>
            <a:r>
              <a:rPr lang="ar-SA" sz="2000" b="1" dirty="0" err="1" smtClean="0">
                <a:solidFill>
                  <a:srgbClr val="C00000"/>
                </a:solidFill>
              </a:rPr>
              <a:t>فى</a:t>
            </a:r>
            <a:r>
              <a:rPr lang="ar-SA" sz="2000" b="1" dirty="0" smtClean="0">
                <a:solidFill>
                  <a:srgbClr val="C00000"/>
                </a:solidFill>
              </a:rPr>
              <a:t> القوات المسلحة </a:t>
            </a:r>
            <a:r>
              <a:rPr lang="ar-SA" sz="2000" b="1" dirty="0" smtClean="0">
                <a:solidFill>
                  <a:srgbClr val="0070C0"/>
                </a:solidFill>
              </a:rPr>
              <a:t>أما السفن الحكومية غير الحربية </a:t>
            </a:r>
            <a:r>
              <a:rPr lang="ar-SA" sz="2000" b="1" dirty="0" err="1" smtClean="0">
                <a:solidFill>
                  <a:srgbClr val="0070C0"/>
                </a:solidFill>
              </a:rPr>
              <a:t>فهى</a:t>
            </a:r>
            <a:r>
              <a:rPr lang="ar-SA" sz="2000" b="1" dirty="0" smtClean="0">
                <a:solidFill>
                  <a:srgbClr val="0070C0"/>
                </a:solidFill>
              </a:rPr>
              <a:t> تلك السفن </a:t>
            </a:r>
            <a:r>
              <a:rPr lang="ar-SA" sz="2000" b="1" dirty="0" err="1" smtClean="0">
                <a:solidFill>
                  <a:srgbClr val="0070C0"/>
                </a:solidFill>
              </a:rPr>
              <a:t>التى</a:t>
            </a:r>
            <a:r>
              <a:rPr lang="ar-SA" sz="2000" b="1" dirty="0" smtClean="0">
                <a:solidFill>
                  <a:srgbClr val="0070C0"/>
                </a:solidFill>
              </a:rPr>
              <a:t> تعمل </a:t>
            </a:r>
            <a:r>
              <a:rPr lang="ar-SA" sz="2000" b="1" dirty="0" err="1" smtClean="0">
                <a:solidFill>
                  <a:srgbClr val="0070C0"/>
                </a:solidFill>
              </a:rPr>
              <a:t>فى</a:t>
            </a:r>
            <a:r>
              <a:rPr lang="ar-SA" sz="2000" b="1" dirty="0" smtClean="0">
                <a:solidFill>
                  <a:srgbClr val="0070C0"/>
                </a:solidFill>
              </a:rPr>
              <a:t> الخدمة العامة لدولة العلم مثل سفن البريد وسفن المستشفيات وسفن الأرصاد الجوية وغيرها من السفن </a:t>
            </a:r>
            <a:r>
              <a:rPr lang="ar-SA" sz="2000" b="1" dirty="0" err="1" smtClean="0">
                <a:solidFill>
                  <a:srgbClr val="0070C0"/>
                </a:solidFill>
              </a:rPr>
              <a:t>التى</a:t>
            </a:r>
            <a:r>
              <a:rPr lang="ar-SA" sz="2000" b="1" dirty="0" smtClean="0">
                <a:solidFill>
                  <a:srgbClr val="0070C0"/>
                </a:solidFill>
              </a:rPr>
              <a:t> لا تستعمل لأغراض تجارية</a:t>
            </a:r>
            <a:r>
              <a:rPr lang="en-US" sz="2000" b="1" dirty="0" smtClean="0">
                <a:solidFill>
                  <a:srgbClr val="0070C0"/>
                </a:solidFill>
              </a:rPr>
              <a:t>.</a:t>
            </a:r>
            <a:r>
              <a:rPr lang="ar-SA" sz="2000" b="1" dirty="0" smtClean="0"/>
              <a:t>ونظراً لكون السفن الحربية والسفن الحكومية المستخدمة لأغراض غير تجارية تعد مظهراً من مظاهر سيادة الدولة </a:t>
            </a:r>
            <a:r>
              <a:rPr lang="ar-SA" sz="2000" b="1" dirty="0" err="1" smtClean="0"/>
              <a:t>التى</a:t>
            </a:r>
            <a:r>
              <a:rPr lang="ar-SA" sz="2000" b="1" dirty="0" smtClean="0"/>
              <a:t> تحمل علمها، فقد أكدت الاتفاقية على تمتع هذه السفن بالحصانة أثناء مرورها </a:t>
            </a:r>
            <a:r>
              <a:rPr lang="ar-SA" sz="2000" b="1" dirty="0" err="1" smtClean="0"/>
              <a:t>فى</a:t>
            </a:r>
            <a:r>
              <a:rPr lang="ar-SA" sz="2000" b="1" dirty="0" smtClean="0"/>
              <a:t> البحر </a:t>
            </a:r>
            <a:r>
              <a:rPr lang="ar-SA" sz="2000" b="1" dirty="0" err="1" smtClean="0"/>
              <a:t>الإقليمى</a:t>
            </a:r>
            <a:r>
              <a:rPr lang="ar-SA" sz="2000" b="1" dirty="0" smtClean="0"/>
              <a:t> للدولة الساحلية، </a:t>
            </a:r>
            <a:r>
              <a:rPr lang="ar-SA" sz="2000" b="1" dirty="0" err="1" smtClean="0"/>
              <a:t>وبالتالى</a:t>
            </a:r>
            <a:r>
              <a:rPr lang="ar-SA" sz="2000" b="1" dirty="0" smtClean="0"/>
              <a:t> لا يكون لسلطات الدولة الساحلية أن تمارس تجاه هذه السفن </a:t>
            </a:r>
            <a:r>
              <a:rPr lang="ar-SA" sz="2000" b="1" dirty="0" err="1" smtClean="0"/>
              <a:t>أى</a:t>
            </a:r>
            <a:r>
              <a:rPr lang="ar-SA" sz="2000" b="1" dirty="0" smtClean="0"/>
              <a:t> اختصاص </a:t>
            </a:r>
            <a:r>
              <a:rPr lang="ar-SA" sz="2000" b="1" dirty="0" err="1" smtClean="0"/>
              <a:t>جنائى</a:t>
            </a:r>
            <a:r>
              <a:rPr lang="ar-SA" sz="2000" b="1" dirty="0" smtClean="0"/>
              <a:t> أو </a:t>
            </a:r>
            <a:r>
              <a:rPr lang="ar-SA" sz="2000" b="1" dirty="0" err="1" smtClean="0"/>
              <a:t>مدنى</a:t>
            </a:r>
            <a:r>
              <a:rPr lang="ar-SA" sz="2000" b="1" dirty="0" smtClean="0"/>
              <a:t>، أو أن تنال من الحصانات </a:t>
            </a:r>
            <a:r>
              <a:rPr lang="ar-SA" sz="2000" b="1" dirty="0" err="1" smtClean="0"/>
              <a:t>التى</a:t>
            </a:r>
            <a:r>
              <a:rPr lang="ar-SA" sz="2000" b="1" dirty="0" smtClean="0"/>
              <a:t> تتمتع </a:t>
            </a:r>
            <a:r>
              <a:rPr lang="ar-SA" sz="2000" b="1" dirty="0" err="1" smtClean="0"/>
              <a:t>بها</a:t>
            </a:r>
            <a:r>
              <a:rPr lang="ar-SA" sz="2000" b="1" dirty="0" smtClean="0"/>
              <a:t> هذه السفن أثناء مرورها</a:t>
            </a:r>
            <a:r>
              <a:rPr lang="en-US" sz="2000" b="1" dirty="0" smtClean="0"/>
              <a:t>.</a:t>
            </a:r>
            <a:br>
              <a:rPr lang="en-US" sz="2000" b="1" dirty="0" smtClean="0"/>
            </a:br>
            <a:r>
              <a:rPr lang="ar-SA" sz="2000" b="1" dirty="0" smtClean="0">
                <a:solidFill>
                  <a:srgbClr val="FF0000"/>
                </a:solidFill>
              </a:rPr>
              <a:t>وفى حالة عدم امتثال السفن الحربية أو السفن الحكومية المستخدمة لأغراض غير تجارية للقوانين والأنظمة </a:t>
            </a:r>
            <a:r>
              <a:rPr lang="ar-SA" sz="2000" b="1" dirty="0" err="1" smtClean="0">
                <a:solidFill>
                  <a:srgbClr val="FF0000"/>
                </a:solidFill>
              </a:rPr>
              <a:t>التى</a:t>
            </a:r>
            <a:r>
              <a:rPr lang="ar-SA" sz="2000" b="1" dirty="0" smtClean="0">
                <a:solidFill>
                  <a:srgbClr val="FF0000"/>
                </a:solidFill>
              </a:rPr>
              <a:t> وضعتها الدولة الساحلية لتنظيم المرور عبر بحرها </a:t>
            </a:r>
            <a:r>
              <a:rPr lang="ar-SA" sz="2000" b="1" dirty="0" err="1" smtClean="0">
                <a:solidFill>
                  <a:srgbClr val="FF0000"/>
                </a:solidFill>
              </a:rPr>
              <a:t>الإقليمى</a:t>
            </a:r>
            <a:r>
              <a:rPr lang="ar-SA" sz="2000" b="1" dirty="0" smtClean="0">
                <a:solidFill>
                  <a:srgbClr val="FF0000"/>
                </a:solidFill>
              </a:rPr>
              <a:t>، وتجاهلها </a:t>
            </a:r>
            <a:r>
              <a:rPr lang="ar-SA" sz="2000" b="1" dirty="0" err="1" smtClean="0">
                <a:solidFill>
                  <a:srgbClr val="FF0000"/>
                </a:solidFill>
              </a:rPr>
              <a:t>لأى</a:t>
            </a:r>
            <a:r>
              <a:rPr lang="ar-SA" sz="2000" b="1" dirty="0" smtClean="0">
                <a:solidFill>
                  <a:srgbClr val="FF0000"/>
                </a:solidFill>
              </a:rPr>
              <a:t> طلب يقدم لها بضرورة الامتثال لهذه القوانين وتلك الأنظمة، </a:t>
            </a:r>
            <a:r>
              <a:rPr lang="ar-SA" sz="2000" b="1" dirty="0" smtClean="0">
                <a:solidFill>
                  <a:srgbClr val="0070C0"/>
                </a:solidFill>
              </a:rPr>
              <a:t>لا يكون للدولة الساحلية إلا أن تطلب منها مغادرة مياه بحرها </a:t>
            </a:r>
            <a:r>
              <a:rPr lang="ar-SA" sz="2000" b="1" dirty="0" err="1" smtClean="0">
                <a:solidFill>
                  <a:srgbClr val="0070C0"/>
                </a:solidFill>
              </a:rPr>
              <a:t>الإقليمى</a:t>
            </a:r>
            <a:r>
              <a:rPr lang="ar-SA" sz="2000" b="1" dirty="0" smtClean="0">
                <a:solidFill>
                  <a:srgbClr val="0070C0"/>
                </a:solidFill>
              </a:rPr>
              <a:t> فوراً</a:t>
            </a:r>
            <a:r>
              <a:rPr lang="ar-SA" sz="2000" b="1" dirty="0" smtClean="0">
                <a:solidFill>
                  <a:srgbClr val="FF0000"/>
                </a:solidFill>
              </a:rPr>
              <a:t>. ولكن إذا ترتب على عدم امتثال هذه السفن، للقوانين والأنظمة المعمول </a:t>
            </a:r>
            <a:r>
              <a:rPr lang="ar-SA" sz="2000" b="1" dirty="0" err="1" smtClean="0">
                <a:solidFill>
                  <a:srgbClr val="FF0000"/>
                </a:solidFill>
              </a:rPr>
              <a:t>بها</a:t>
            </a:r>
            <a:r>
              <a:rPr lang="ar-SA" sz="2000" b="1" dirty="0" smtClean="0">
                <a:solidFill>
                  <a:srgbClr val="FF0000"/>
                </a:solidFill>
              </a:rPr>
              <a:t> لتنظيم المرور </a:t>
            </a:r>
            <a:r>
              <a:rPr lang="ar-SA" sz="2000" b="1" dirty="0" err="1" smtClean="0">
                <a:solidFill>
                  <a:srgbClr val="FF0000"/>
                </a:solidFill>
              </a:rPr>
              <a:t>فى</a:t>
            </a:r>
            <a:r>
              <a:rPr lang="ar-SA" sz="2000" b="1" dirty="0" smtClean="0">
                <a:solidFill>
                  <a:srgbClr val="FF0000"/>
                </a:solidFill>
              </a:rPr>
              <a:t> البحر </a:t>
            </a:r>
            <a:r>
              <a:rPr lang="ar-SA" sz="2000" b="1" dirty="0" err="1" smtClean="0">
                <a:solidFill>
                  <a:srgbClr val="FF0000"/>
                </a:solidFill>
              </a:rPr>
              <a:t>الإقليمى</a:t>
            </a:r>
            <a:r>
              <a:rPr lang="ar-SA" sz="2000" b="1" dirty="0" smtClean="0">
                <a:solidFill>
                  <a:srgbClr val="FF0000"/>
                </a:solidFill>
              </a:rPr>
              <a:t>، ضرر أو خسارة لمصالح الدولة الساحلية، تحملت دولة علم السفينة المسئولية الكاملة عن هذه الإضرار أو تلك الخسائر.</a:t>
            </a:r>
            <a:endParaRPr lang="ar-IQ" sz="2000" b="1" dirty="0">
              <a:solidFill>
                <a:srgbClr val="FF0000"/>
              </a:solidFill>
            </a:endParaRPr>
          </a:p>
        </p:txBody>
      </p:sp>
    </p:spTree>
  </p:cSld>
  <p:clrMapOvr>
    <a:masterClrMapping/>
  </p:clrMapOvr>
  <p:transition spd="slow">
    <p:newsflash/>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46279"/>
            <a:ext cx="8501122" cy="6740307"/>
          </a:xfrm>
          <a:prstGeom prst="rect">
            <a:avLst/>
          </a:prstGeom>
        </p:spPr>
        <p:txBody>
          <a:bodyPr wrap="square">
            <a:spAutoFit/>
          </a:bodyPr>
          <a:lstStyle/>
          <a:p>
            <a:pPr algn="just"/>
            <a:r>
              <a:rPr lang="ar-SA" sz="2400" dirty="0" smtClean="0"/>
              <a:t>وبذلك تكون الاتفاقية- </a:t>
            </a:r>
            <a:r>
              <a:rPr lang="ar-SA" sz="2400" dirty="0" err="1" smtClean="0"/>
              <a:t>إستنادا</a:t>
            </a:r>
            <a:r>
              <a:rPr lang="ar-SA" sz="2400" dirty="0" smtClean="0"/>
              <a:t> لما قررته في المادة 17 من تمتع سفن جميع الدول ، ساحلية كانت أو غير ساحلية ، بحق المرور البريء خلال بحرها الإقليمي - قد قننت – كذلك- حق المرور البريء للسفن الأجنبية العسكرية، خلال البحر </a:t>
            </a:r>
            <a:r>
              <a:rPr lang="ar-SA" sz="2400" dirty="0" err="1" smtClean="0"/>
              <a:t>الإقليمى</a:t>
            </a:r>
            <a:r>
              <a:rPr lang="ar-SA" sz="2400" dirty="0" smtClean="0"/>
              <a:t> للدولة الساحلية. </a:t>
            </a:r>
            <a:r>
              <a:rPr lang="ar-SA" sz="2400" dirty="0" smtClean="0">
                <a:solidFill>
                  <a:srgbClr val="FF0000"/>
                </a:solidFill>
              </a:rPr>
              <a:t>ومما لا شك فيه أن هذا الأمر يعد غير متمشياً مع طبيعة حق المرور </a:t>
            </a:r>
            <a:r>
              <a:rPr lang="ar-SA" sz="2400" dirty="0" err="1" smtClean="0">
                <a:solidFill>
                  <a:srgbClr val="FF0000"/>
                </a:solidFill>
              </a:rPr>
              <a:t>البرئ</a:t>
            </a:r>
            <a:r>
              <a:rPr lang="ar-SA" sz="2400" dirty="0" smtClean="0">
                <a:solidFill>
                  <a:srgbClr val="FF0000"/>
                </a:solidFill>
              </a:rPr>
              <a:t> وتعريفه كما سبق لنا بيانه، وكان يجب على القائمين على صياغة هذه الاتفاقية أن يقرروا تعليق مرور هذا النوع من السفن عبر البحر </a:t>
            </a:r>
            <a:r>
              <a:rPr lang="ar-SA" sz="2400" dirty="0" err="1" smtClean="0">
                <a:solidFill>
                  <a:srgbClr val="FF0000"/>
                </a:solidFill>
              </a:rPr>
              <a:t>الإقليمى</a:t>
            </a:r>
            <a:r>
              <a:rPr lang="ar-SA" sz="2400" dirty="0" smtClean="0">
                <a:solidFill>
                  <a:srgbClr val="FF0000"/>
                </a:solidFill>
              </a:rPr>
              <a:t> للدولة الساحلية على الحصول على موافقة أو إذن الدولة الساحلية على هذا المرور</a:t>
            </a:r>
            <a:r>
              <a:rPr lang="ar-SA" sz="2400" dirty="0" smtClean="0"/>
              <a:t>، وذلك ضماناً لحماية أمن الدولة الساحلية وحسن النظام فيها. وما تقتضيه مصالحها وأمنها وتجدر الإشارة إلى أن هذا الموضوع كان مثاراً للعديد من المناقشات وموضوعاً لاختلاف وجهات نظر الوفود المشاركة </a:t>
            </a:r>
            <a:r>
              <a:rPr lang="ar-SA" sz="2400" dirty="0" err="1" smtClean="0"/>
              <a:t>فى</a:t>
            </a:r>
            <a:r>
              <a:rPr lang="ar-SA" sz="2400" dirty="0" smtClean="0"/>
              <a:t> مؤتمر الأمم المتحدة الثالث لقانون البحار. حيث نادت بعض الوفود بضرورة حصول هذه السفن على إذن أو حتى إخطار الدول الساحلية بذلك، </a:t>
            </a:r>
            <a:r>
              <a:rPr lang="ar-SA" sz="2400" dirty="0" err="1" smtClean="0"/>
              <a:t>فى</a:t>
            </a:r>
            <a:r>
              <a:rPr lang="ar-SA" sz="2400" dirty="0" smtClean="0"/>
              <a:t> حين كانت تنادى بعض الوفود الأخرى ، وهى وفود الدول الكبرى، بأن يكون للسفن الحربية حق المرور </a:t>
            </a:r>
            <a:r>
              <a:rPr lang="ar-SA" sz="2400" dirty="0" err="1" smtClean="0"/>
              <a:t>البرئ</a:t>
            </a:r>
            <a:r>
              <a:rPr lang="ar-SA" sz="2400" dirty="0" smtClean="0"/>
              <a:t> </a:t>
            </a:r>
            <a:r>
              <a:rPr lang="ar-SA" sz="2400" dirty="0" err="1" smtClean="0"/>
              <a:t>فى</a:t>
            </a:r>
            <a:r>
              <a:rPr lang="ar-SA" sz="2400" dirty="0" smtClean="0"/>
              <a:t> البحار الإقليمية للدول الساحلية دون التقيد بالحصول </a:t>
            </a:r>
            <a:r>
              <a:rPr lang="ar-SA" sz="2400" dirty="0" err="1" smtClean="0"/>
              <a:t>عى</a:t>
            </a:r>
            <a:r>
              <a:rPr lang="ar-SA" sz="2400" dirty="0" smtClean="0"/>
              <a:t> إذن أو حتى إخطار الدولة الساحلية بذلك. وقد جاءت الاتفاقية خالية من </a:t>
            </a:r>
            <a:r>
              <a:rPr lang="ar-SA" sz="2400" dirty="0" err="1" smtClean="0"/>
              <a:t>أى</a:t>
            </a:r>
            <a:r>
              <a:rPr lang="ar-SA" sz="2400" dirty="0" smtClean="0"/>
              <a:t> نص قاطع لحسم هذا الموضوع وكانت محكمة العدل الدولية قد قررت من جانبها </a:t>
            </a:r>
            <a:r>
              <a:rPr lang="ar-SA" sz="2400" dirty="0" err="1" smtClean="0"/>
              <a:t>فى</a:t>
            </a:r>
            <a:r>
              <a:rPr lang="ar-SA" sz="2400" dirty="0" smtClean="0"/>
              <a:t> حكمها الصادر </a:t>
            </a:r>
            <a:r>
              <a:rPr lang="ar-SA" sz="2400" dirty="0" err="1" smtClean="0"/>
              <a:t>فى</a:t>
            </a:r>
            <a:r>
              <a:rPr lang="ar-SA" sz="2400" dirty="0" smtClean="0"/>
              <a:t> قضية "مضيق </a:t>
            </a:r>
            <a:r>
              <a:rPr lang="ar-SA" sz="2400" dirty="0" err="1" smtClean="0"/>
              <a:t>كورفو</a:t>
            </a:r>
            <a:r>
              <a:rPr lang="ar-SA" sz="2400" dirty="0" smtClean="0"/>
              <a:t> "، بين المملكة المتحدة وألبانيا ، أن من حق السفن الحربية أن تمر مروراً بريئاً خلال البحر </a:t>
            </a:r>
            <a:r>
              <a:rPr lang="ar-SA" sz="2400" dirty="0" err="1" smtClean="0"/>
              <a:t>الإقليمى</a:t>
            </a:r>
            <a:r>
              <a:rPr lang="ar-SA" sz="2400" dirty="0" smtClean="0"/>
              <a:t> زمن السلم، وذلك بإشارتها إلى أن المرور </a:t>
            </a:r>
            <a:r>
              <a:rPr lang="ar-SA" sz="2400" dirty="0" err="1" smtClean="0"/>
              <a:t>البرئ</a:t>
            </a:r>
            <a:r>
              <a:rPr lang="ar-SA" sz="2400" dirty="0" smtClean="0"/>
              <a:t> حق للسفن الحربية وغير الحربية </a:t>
            </a:r>
            <a:endParaRPr lang="ar-IQ" sz="2400" dirty="0"/>
          </a:p>
        </p:txBody>
      </p:sp>
    </p:spTree>
  </p:cSld>
  <p:clrMapOvr>
    <a:masterClrMapping/>
  </p:clrMapOvr>
  <p:transition spd="slow">
    <p:newsflash/>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4414" y="1692180"/>
            <a:ext cx="68580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ar-IQ" sz="4800" b="1" dirty="0" smtClean="0">
                <a:solidFill>
                  <a:schemeClr val="tx1"/>
                </a:solidFill>
                <a:latin typeface="Calibri" pitchFamily="34" charset="0"/>
                <a:ea typeface="Times New Roman" pitchFamily="18" charset="0"/>
                <a:cs typeface="Arial" pitchFamily="34" charset="0"/>
              </a:rPr>
              <a:t>   </a:t>
            </a:r>
            <a:r>
              <a:rPr lang="ar-SA" sz="4800" b="1" dirty="0" smtClean="0">
                <a:solidFill>
                  <a:schemeClr val="tx1"/>
                </a:solidFill>
                <a:latin typeface="Calibri" pitchFamily="34" charset="0"/>
                <a:ea typeface="Times New Roman" pitchFamily="18" charset="0"/>
                <a:cs typeface="Arial" pitchFamily="34" charset="0"/>
              </a:rPr>
              <a:t>المنطقة المتاخمة </a:t>
            </a:r>
            <a:endParaRPr lang="ar-IQ" sz="4800" b="1" dirty="0" smtClean="0">
              <a:solidFill>
                <a:schemeClr val="tx1"/>
              </a:solidFill>
              <a:latin typeface="Calibri" pitchFamily="34" charset="0"/>
              <a:ea typeface="Times New Roman" pitchFamily="18" charset="0"/>
              <a:cs typeface="Arial" pitchFamily="34" charset="0"/>
            </a:endParaRPr>
          </a:p>
          <a:p>
            <a:pPr lvl="0" algn="ctr" fontAlgn="base">
              <a:spcBef>
                <a:spcPct val="0"/>
              </a:spcBef>
              <a:spcAft>
                <a:spcPct val="0"/>
              </a:spcAft>
            </a:pPr>
            <a:r>
              <a:rPr lang="ar-SA" sz="4800" b="1" dirty="0" smtClean="0">
                <a:solidFill>
                  <a:schemeClr val="tx1"/>
                </a:solidFill>
                <a:latin typeface="Calibri" pitchFamily="34" charset="0"/>
                <a:ea typeface="Times New Roman" pitchFamily="18" charset="0"/>
                <a:cs typeface="Arial" pitchFamily="34" charset="0"/>
              </a:rPr>
              <a:t>  </a:t>
            </a:r>
            <a:r>
              <a:rPr lang="en-US" sz="4800" b="1" dirty="0" smtClean="0">
                <a:solidFill>
                  <a:schemeClr val="tx1"/>
                </a:solidFill>
                <a:latin typeface="Calibri" pitchFamily="34" charset="0"/>
                <a:ea typeface="Times New Roman" pitchFamily="18" charset="0"/>
                <a:cs typeface="Arial" pitchFamily="34" charset="0"/>
              </a:rPr>
              <a:t>   The Contiguous Zone    </a:t>
            </a:r>
            <a:endParaRPr lang="en-US" sz="4800" dirty="0" smtClean="0">
              <a:solidFill>
                <a:schemeClr val="tx1"/>
              </a:solidFill>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 result"/>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85804" y="1481329"/>
            <a:ext cx="8229600" cy="2447737"/>
          </a:xfrm>
        </p:spPr>
        <p:txBody>
          <a:bodyPr/>
          <a:lstStyle/>
          <a:p>
            <a:pPr algn="just">
              <a:buNone/>
            </a:pPr>
            <a:r>
              <a:rPr lang="ar-SA" b="1" dirty="0" smtClean="0">
                <a:solidFill>
                  <a:srgbClr val="0070C0"/>
                </a:solidFill>
              </a:rPr>
              <a:t>في 10 كانون الأول 1982 تم التوقيع على اتفاقية الأمم المتحدة حول قانون البحر، لقد كانت </a:t>
            </a:r>
            <a:r>
              <a:rPr lang="ar-IQ" b="1" dirty="0" smtClean="0">
                <a:solidFill>
                  <a:srgbClr val="0070C0"/>
                </a:solidFill>
              </a:rPr>
              <a:t>هذه</a:t>
            </a:r>
            <a:r>
              <a:rPr lang="ar-SA" b="1" dirty="0" smtClean="0">
                <a:solidFill>
                  <a:srgbClr val="0070C0"/>
                </a:solidFill>
              </a:rPr>
              <a:t> الاتفاقية حصيلة أكثر من 14 عام لجهود أكثر من (150) دولة مثلت جميع أجزاء العالم. لقد كانت غاية تلك الدول الحصول على نظام اقتصادي دولي متكافئ يحكم البحار والمحيطات وقد تجسدت ثمرة جهودها في هذه الاتفاقية.</a:t>
            </a:r>
            <a:endParaRPr lang="ar-IQ" b="1" dirty="0" smtClean="0">
              <a:solidFill>
                <a:srgbClr val="0070C0"/>
              </a:solidFill>
            </a:endParaRPr>
          </a:p>
          <a:p>
            <a:pPr algn="just">
              <a:buNone/>
            </a:pPr>
            <a:endParaRPr lang="en-US" b="1" dirty="0" smtClean="0"/>
          </a:p>
          <a:p>
            <a:pPr algn="just">
              <a:buNone/>
            </a:pPr>
            <a:endParaRPr lang="ar-IQ" b="1" dirty="0"/>
          </a:p>
        </p:txBody>
      </p:sp>
      <p:sp>
        <p:nvSpPr>
          <p:cNvPr id="3" name="عنوان 2"/>
          <p:cNvSpPr>
            <a:spLocks noGrp="1"/>
          </p:cNvSpPr>
          <p:nvPr>
            <p:ph type="title"/>
          </p:nvPr>
        </p:nvSpPr>
        <p:spPr/>
        <p:txBody>
          <a:bodyPr>
            <a:normAutofit fontScale="90000"/>
          </a:bodyPr>
          <a:lstStyle/>
          <a:p>
            <a:pPr algn="ctr"/>
            <a:r>
              <a:rPr lang="ar-IQ" dirty="0" smtClean="0">
                <a:solidFill>
                  <a:schemeClr val="tx1"/>
                </a:solidFill>
                <a:effectLst/>
              </a:rPr>
              <a:t/>
            </a:r>
            <a:br>
              <a:rPr lang="ar-IQ" dirty="0" smtClean="0">
                <a:solidFill>
                  <a:schemeClr val="tx1"/>
                </a:solidFill>
                <a:effectLst/>
              </a:rPr>
            </a:br>
            <a:r>
              <a:rPr lang="ar-SA" dirty="0" smtClean="0">
                <a:solidFill>
                  <a:srgbClr val="00B0F0"/>
                </a:solidFill>
                <a:effectLst/>
              </a:rPr>
              <a:t>اتفاقية </a:t>
            </a:r>
            <a:r>
              <a:rPr lang="ar-IQ" dirty="0" smtClean="0">
                <a:solidFill>
                  <a:srgbClr val="00B0F0"/>
                </a:solidFill>
                <a:effectLst/>
              </a:rPr>
              <a:t>ا</a:t>
            </a:r>
            <a:r>
              <a:rPr lang="ar-SA" dirty="0" smtClean="0">
                <a:solidFill>
                  <a:srgbClr val="00B0F0"/>
                </a:solidFill>
                <a:effectLst/>
              </a:rPr>
              <a:t>لأمم المتحدة حول قانون </a:t>
            </a:r>
            <a:r>
              <a:rPr lang="ar-SA" dirty="0" err="1" smtClean="0">
                <a:solidFill>
                  <a:srgbClr val="00B0F0"/>
                </a:solidFill>
                <a:effectLst/>
              </a:rPr>
              <a:t>البح</a:t>
            </a:r>
            <a:r>
              <a:rPr lang="ar-IQ" dirty="0" smtClean="0">
                <a:solidFill>
                  <a:srgbClr val="00B0F0"/>
                </a:solidFill>
                <a:effectLst/>
              </a:rPr>
              <a:t>ا</a:t>
            </a:r>
            <a:r>
              <a:rPr lang="ar-SA" dirty="0" smtClean="0">
                <a:solidFill>
                  <a:srgbClr val="00B0F0"/>
                </a:solidFill>
                <a:effectLst/>
              </a:rPr>
              <a:t>ر</a:t>
            </a:r>
            <a:r>
              <a:rPr lang="en-US" dirty="0" smtClean="0">
                <a:solidFill>
                  <a:schemeClr val="tx1"/>
                </a:solidFill>
                <a:effectLst/>
              </a:rPr>
              <a:t/>
            </a:r>
            <a:br>
              <a:rPr lang="en-US" dirty="0" smtClean="0">
                <a:solidFill>
                  <a:schemeClr val="tx1"/>
                </a:solidFill>
                <a:effectLst/>
              </a:rPr>
            </a:br>
            <a:r>
              <a:rPr lang="en-US" dirty="0" smtClean="0">
                <a:solidFill>
                  <a:srgbClr val="FF0000"/>
                </a:solidFill>
                <a:effectLst/>
              </a:rPr>
              <a:t>UNCLOS</a:t>
            </a:r>
            <a:r>
              <a:rPr lang="en-US" dirty="0" smtClean="0">
                <a:solidFill>
                  <a:schemeClr val="tx1"/>
                </a:solidFill>
                <a:effectLst/>
              </a:rPr>
              <a:t/>
            </a:r>
            <a:br>
              <a:rPr lang="en-US" dirty="0" smtClean="0">
                <a:solidFill>
                  <a:schemeClr val="tx1"/>
                </a:solidFill>
                <a:effectLst/>
              </a:rPr>
            </a:br>
            <a:endParaRPr lang="ar-IQ" dirty="0">
              <a:solidFill>
                <a:schemeClr val="tx1"/>
              </a:solidFill>
              <a:effectLst/>
            </a:endParaRPr>
          </a:p>
        </p:txBody>
      </p:sp>
    </p:spTree>
  </p:cSld>
  <p:clrMapOvr>
    <a:masterClrMapping/>
  </p:clrMapOvr>
  <p:transition spd="slow">
    <p:newsflash/>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2214546" y="142852"/>
            <a:ext cx="550072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المنطقة المتاخمة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The Contiguous Zone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7042" name="Rectangle 2"/>
          <p:cNvSpPr>
            <a:spLocks noChangeArrowheads="1"/>
          </p:cNvSpPr>
          <p:nvPr/>
        </p:nvSpPr>
        <p:spPr bwMode="auto">
          <a:xfrm>
            <a:off x="357158" y="571480"/>
            <a:ext cx="857252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ظلت الدول تطالب منذ أوائل القرن الثامن عشر بضرورة إقرار فكرة وجود منطقة تالية للبحر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تمارس عليها الدول اختصاصات محددة لحماية مصالحها الاقتصادية والأمنية، دون أن يكون لذلك تأثير على مبدأ حرية الملاحة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هذه المنطقة بوصفها جزء من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a:t>
            </a: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وفى مطلع القرن العشرين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نادى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الفقهاء كذلك بضرورة وجود منطقة تباشر عليها الدول الساحلية بعض الحقوق والسلطات الرقابية اللازمة لحماية مصالحها وأمنها مع الإبقاء على هذه المنطقة كجزء من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وكان من نتاج ما سبق أن قامت بعض الدول الساحلية ، بسن تشريعات وطنية تعطى لها بعض الحقوق الرقابية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تمكنها من ضمان احترام النظم واللوائح المتعلقة بالضرائب والجمارك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إقليمها البرى وبحرها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وعلى الرغم من أن مؤتمر القانون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الدولى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عقد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لاهاى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عام 1930 بخصوص المياه الإقليمية والمنطقة المتاخمة، قد فشل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التوصل لاتفاق بخصوص اتساع البحر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إلا أن فكرة المنطقة المتاخمة كانت محل اتفاق من جانب الدولة المشاركة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المؤتمر وبذلك تكون المنطقة المتاخمة قد أصبحت نظاماً من أنظمة القانون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الدولى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العرفى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قبل أن تصبح إحدى الأنظمة الثابتة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القانون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الدولى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2000232" y="142852"/>
            <a:ext cx="542928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المنطقة المتاخمة </a:t>
            </a:r>
            <a:r>
              <a:rPr kumimoji="0" lang="ar-SA" sz="2400" b="1" i="0"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فى</a:t>
            </a:r>
            <a:r>
              <a:rPr kumimoji="0" lang="ar-SA" sz="2400" b="1" i="0"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اتفاقية جنيف عام 1958</a:t>
            </a:r>
            <a:endParaRPr kumimoji="0" lang="ar-SA" sz="2400" b="0" i="0" strike="noStrike" cap="none" normalizeH="0" baseline="0" dirty="0" smtClean="0">
              <a:ln>
                <a:noFill/>
              </a:ln>
              <a:solidFill>
                <a:schemeClr val="tx1"/>
              </a:solidFill>
              <a:effectLst/>
              <a:latin typeface="Arial" pitchFamily="34" charset="0"/>
              <a:cs typeface="Arial" pitchFamily="34" charset="0"/>
            </a:endParaRPr>
          </a:p>
        </p:txBody>
      </p:sp>
      <p:sp>
        <p:nvSpPr>
          <p:cNvPr id="3" name="مستطيل 2"/>
          <p:cNvSpPr/>
          <p:nvPr/>
        </p:nvSpPr>
        <p:spPr>
          <a:xfrm>
            <a:off x="214282" y="714356"/>
            <a:ext cx="8572560" cy="1015663"/>
          </a:xfrm>
          <a:prstGeom prst="rect">
            <a:avLst/>
          </a:prstGeom>
        </p:spPr>
        <p:txBody>
          <a:bodyPr wrap="square">
            <a:spAutoFit/>
          </a:bodyPr>
          <a:lstStyle/>
          <a:p>
            <a:r>
              <a:rPr lang="ar-SA" sz="2000" dirty="0" smtClean="0"/>
              <a:t>نصت المادة 24 من اتفاقية 1958 الخاصة بالبحر </a:t>
            </a:r>
            <a:r>
              <a:rPr lang="ar-SA" sz="2000" dirty="0" err="1" smtClean="0"/>
              <a:t>الإقليمى</a:t>
            </a:r>
            <a:r>
              <a:rPr lang="ar-SA" sz="2000" dirty="0" smtClean="0"/>
              <a:t> والمنطقة المتاخمة على أنه يجوز للدولة الساحلية أن تباشر على منطقة من البحر </a:t>
            </a:r>
            <a:r>
              <a:rPr lang="ar-SA" sz="2000" dirty="0" err="1" smtClean="0"/>
              <a:t>العالى</a:t>
            </a:r>
            <a:r>
              <a:rPr lang="ar-SA" sz="2000" dirty="0" smtClean="0"/>
              <a:t> مجاورة لبحرها </a:t>
            </a:r>
            <a:r>
              <a:rPr lang="ar-SA" sz="2000" dirty="0" err="1" smtClean="0"/>
              <a:t>الإقليمى</a:t>
            </a:r>
            <a:r>
              <a:rPr lang="ar-SA" sz="2000" dirty="0" smtClean="0"/>
              <a:t> الرقابة الضرورية بهدف</a:t>
            </a:r>
            <a:r>
              <a:rPr lang="en-US" sz="2000" dirty="0" smtClean="0"/>
              <a:t>:</a:t>
            </a:r>
            <a:br>
              <a:rPr lang="en-US" sz="2000" dirty="0" smtClean="0"/>
            </a:br>
            <a:endParaRPr lang="ar-IQ" sz="2000" dirty="0"/>
          </a:p>
        </p:txBody>
      </p:sp>
      <p:sp>
        <p:nvSpPr>
          <p:cNvPr id="4" name="مستطيل 3"/>
          <p:cNvSpPr/>
          <p:nvPr/>
        </p:nvSpPr>
        <p:spPr>
          <a:xfrm>
            <a:off x="428596" y="1428736"/>
            <a:ext cx="8429684" cy="1631216"/>
          </a:xfrm>
          <a:prstGeom prst="rect">
            <a:avLst/>
          </a:prstGeom>
        </p:spPr>
        <p:txBody>
          <a:bodyPr wrap="square">
            <a:spAutoFit/>
          </a:bodyPr>
          <a:lstStyle/>
          <a:p>
            <a:r>
              <a:rPr lang="en-US" sz="2000" dirty="0" smtClean="0"/>
              <a:t/>
            </a:r>
            <a:br>
              <a:rPr lang="en-US" sz="2000" dirty="0" smtClean="0"/>
            </a:br>
            <a:r>
              <a:rPr lang="ar-IQ" sz="2000" dirty="0" smtClean="0"/>
              <a:t>1- </a:t>
            </a:r>
            <a:r>
              <a:rPr lang="ar-SA" sz="2000" dirty="0" smtClean="0"/>
              <a:t>منع خرق قوانينها الجمركية والمالية والصحية وتلك المتعلقة بالهجرة داخل إقليمها البرى أو </a:t>
            </a:r>
            <a:r>
              <a:rPr lang="ar-SA" sz="2000" dirty="0" err="1" smtClean="0"/>
              <a:t>فى</a:t>
            </a:r>
            <a:r>
              <a:rPr lang="ar-SA" sz="2000" dirty="0" smtClean="0"/>
              <a:t> بحرها </a:t>
            </a:r>
            <a:r>
              <a:rPr lang="ar-SA" sz="2000" dirty="0" err="1" smtClean="0"/>
              <a:t>الإقليمى</a:t>
            </a:r>
            <a:r>
              <a:rPr lang="en-US" sz="2000" dirty="0" smtClean="0"/>
              <a:t>.</a:t>
            </a:r>
            <a:br>
              <a:rPr lang="en-US" sz="2000" dirty="0" smtClean="0"/>
            </a:br>
            <a:r>
              <a:rPr lang="ar-IQ" sz="2000" dirty="0" smtClean="0"/>
              <a:t>2- </a:t>
            </a:r>
            <a:r>
              <a:rPr lang="ar-SA" sz="2000" dirty="0" smtClean="0"/>
              <a:t>المعاقبة على خرق القوانين والنظم السابقة </a:t>
            </a:r>
            <a:r>
              <a:rPr lang="ar-SA" sz="2000" dirty="0" err="1" smtClean="0"/>
              <a:t>التى</a:t>
            </a:r>
            <a:r>
              <a:rPr lang="ar-SA" sz="2000" dirty="0" smtClean="0"/>
              <a:t> ترتكب على إقليمها البرى أو </a:t>
            </a:r>
            <a:r>
              <a:rPr lang="ar-SA" sz="2000" dirty="0" err="1" smtClean="0"/>
              <a:t>فى</a:t>
            </a:r>
            <a:r>
              <a:rPr lang="ar-SA" sz="2000" dirty="0" smtClean="0"/>
              <a:t> بحرها </a:t>
            </a:r>
            <a:r>
              <a:rPr lang="ar-SA" sz="2000" dirty="0" err="1" smtClean="0"/>
              <a:t>الإقليمى</a:t>
            </a:r>
            <a:r>
              <a:rPr lang="en-US" sz="2000" dirty="0" smtClean="0"/>
              <a:t>.</a:t>
            </a:r>
            <a:br>
              <a:rPr lang="en-US" sz="2000" dirty="0" smtClean="0"/>
            </a:br>
            <a:endParaRPr lang="ar-IQ" sz="2000" dirty="0"/>
          </a:p>
        </p:txBody>
      </p:sp>
      <p:sp>
        <p:nvSpPr>
          <p:cNvPr id="89090" name="Rectangle 2"/>
          <p:cNvSpPr>
            <a:spLocks noChangeArrowheads="1"/>
          </p:cNvSpPr>
          <p:nvPr/>
        </p:nvSpPr>
        <p:spPr bwMode="auto">
          <a:xfrm>
            <a:off x="428596" y="2714620"/>
            <a:ext cx="835821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وحددت الفقرة الثانية من المادة السابقة مساحة هذه المنطقة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بإثنى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عشر ميلاً بحرياً يبدأ قياسها من خط الأساس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يقاس منه عرض البحر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وفى حالة الدول المتقابلة أو المتجاورة، لا يجوز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لأى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الدولتين –</a:t>
            </a:r>
            <a:r>
              <a:rPr kumimoji="0" lang="ar-SA" sz="20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حالة عدم وجود اتفاق بينهما </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أن تمد منطقتها المتاخمة إلى ما وراء خط الوسط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تقع كل نقطة فيه على أبعاد متساوية من أقرب النقاط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خط القياس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يقاس منه عرض البحر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لكلتا الدولتين ولما كانت مساحة البحر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لم تحدد بشكل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نهائى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اتفاقية 1958، وترك تحديدها لكل دولة ساحلية على حدة، فقد ترتب على ذلك أن كانت مساحة المنطقة المتاخمة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هى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الأخرى غير محددة تحديداً حاسماً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إطار هذه الاتفاقية. حيث كان اتساع هذه المنطقة مرتبطا بتحديد كل دولة لعرض بحرها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بحيث لا يجوز أن تتعدى مساحة المنطقة المتاخمة والبحر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مسافة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الإثنى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عشر ميلاً بحرياً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حددتها الاتفاقية</a:t>
            </a:r>
            <a:r>
              <a:rPr kumimoji="0" lang="ar-IQ"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ومن ثم فإذا حددت إحدى الدول الساحلية عرض بحرها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بثلاثة أميلا بحرية كان لها منطقة متاخمة عرضها تسعة أميال بحرية، وإذا حددت بحرها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بستة أميال بحرية كان لها الحق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منطقة متاخمة عرضها ستة أميال أخرى، وهكذا، أما إذا حددت إحدى الدول الساحلية بحرها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بإثنى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عشر ميلاً بحرياً فلا يكون لها الحق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منطقة متاخمة</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2786050" y="142852"/>
            <a:ext cx="40004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sng"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المنطقة المتاخمة </a:t>
            </a:r>
            <a:r>
              <a:rPr kumimoji="0" lang="ar-SA" sz="2400" b="1" i="0" u="sng"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فى</a:t>
            </a:r>
            <a:r>
              <a:rPr kumimoji="0" lang="ar-SA" sz="2400" b="1" i="0" u="sng"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اتفاقية 1982</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14" name="Rectangle 2"/>
          <p:cNvSpPr>
            <a:spLocks noChangeArrowheads="1"/>
          </p:cNvSpPr>
          <p:nvPr/>
        </p:nvSpPr>
        <p:spPr bwMode="auto">
          <a:xfrm>
            <a:off x="785786" y="857232"/>
            <a:ext cx="792958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اختلفت الدول أثناء دورات مؤتمر الأمم المتحدة الثالث لقانون البحار حول جدوى الإبقاء على نظام المنطقة المتاخمة، بعد الاتفاق على تحديد عرض البحر </a:t>
            </a:r>
            <a:r>
              <a:rPr kumimoji="0" lang="ar-SA" sz="240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الإقليمى</a:t>
            </a:r>
            <a:r>
              <a:rPr kumimoji="0" lang="ar-SA" sz="240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a:t>
            </a:r>
            <a:r>
              <a:rPr kumimoji="0" lang="ar-SA" sz="240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بإثنى</a:t>
            </a:r>
            <a:r>
              <a:rPr kumimoji="0" lang="ar-SA" sz="240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عشر ميلاً بحرياً، والأخذ بنظام المنطقة الاقتصادية الخالصة </a:t>
            </a:r>
            <a:r>
              <a:rPr kumimoji="0" lang="ar-SA" sz="240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الذى</a:t>
            </a:r>
            <a:r>
              <a:rPr kumimoji="0" lang="ar-SA" sz="240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يمكن أن يكون بديلاً عن نظام المنطقة المتاخمة، كما أنها، </a:t>
            </a:r>
            <a:r>
              <a:rPr kumimoji="0" lang="ar-SA" sz="240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أى</a:t>
            </a:r>
            <a:r>
              <a:rPr kumimoji="0" lang="ar-SA" sz="240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المنطقة الاقتصادية، تتجاوزها </a:t>
            </a:r>
            <a:r>
              <a:rPr kumimoji="0" lang="ar-SA" sz="240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فى</a:t>
            </a:r>
            <a:r>
              <a:rPr kumimoji="0" lang="ar-SA" sz="240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اتساعها وحقوق الدولة عليها. ولذلك نادت بعض الوفود، أثناء المؤتمر، بضرورة إلغاء نظام المنطقة المتاخمة، </a:t>
            </a:r>
            <a:r>
              <a:rPr kumimoji="0" lang="ar-SA" sz="240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فى</a:t>
            </a:r>
            <a:r>
              <a:rPr kumimoji="0" lang="ar-SA" sz="240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حين </a:t>
            </a:r>
            <a:r>
              <a:rPr kumimoji="0" lang="ar-SA" sz="240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نادى</a:t>
            </a:r>
            <a:r>
              <a:rPr kumimoji="0" lang="ar-SA" sz="240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البعض الآخر بضرورة الإبقاء على هذا النظام، مستندين </a:t>
            </a:r>
            <a:r>
              <a:rPr kumimoji="0" lang="ar-SA" sz="240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فى</a:t>
            </a:r>
            <a:r>
              <a:rPr kumimoji="0" lang="ar-SA" sz="240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ذلك إلى أنه إذا كانت مساحة المنطقة الاقتصادية تجب من حيث الاتساع مساحة المنطقة المتاخمة إلا أن وظائف كلا منهما مختلفة مما </a:t>
            </a:r>
            <a:r>
              <a:rPr kumimoji="0" lang="ar-SA" sz="240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ينبغى</a:t>
            </a:r>
            <a:r>
              <a:rPr kumimoji="0" lang="ar-SA" sz="240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معه الإبقاء على هاتين المنطقتين </a:t>
            </a:r>
            <a:r>
              <a:rPr kumimoji="0" lang="ar-SA" sz="240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فى</a:t>
            </a:r>
            <a:r>
              <a:rPr kumimoji="0" lang="ar-SA" sz="240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الاتفاقية الجديدة، بحيث يكون لكل منهما مساحتها الخاصة </a:t>
            </a:r>
            <a:r>
              <a:rPr kumimoji="0" lang="ar-SA" sz="240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بها</a:t>
            </a:r>
            <a:r>
              <a:rPr kumimoji="0" lang="ar-SA" sz="240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ووظائفها الخاصة </a:t>
            </a:r>
            <a:r>
              <a:rPr kumimoji="0" lang="ar-SA" sz="240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بها</a:t>
            </a:r>
            <a:r>
              <a:rPr kumimoji="0" lang="ar-SA" sz="240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كذلك</a:t>
            </a:r>
            <a:endParaRPr kumimoji="0" lang="ar-SA" sz="2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928662" y="571480"/>
            <a:ext cx="771527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وعلى الرغم من الخلاف </a:t>
            </a:r>
            <a:r>
              <a:rPr kumimoji="0" lang="ar-SA" sz="2400" b="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الذى</a:t>
            </a:r>
            <a:r>
              <a:rPr kumimoji="0" lang="ar-SA" sz="2400" b="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ثار أثناء المؤتمر بهذا الشأن، إلا أن المؤتمر أقر </a:t>
            </a:r>
            <a:r>
              <a:rPr kumimoji="0" lang="ar-SA" sz="2400" b="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فى</a:t>
            </a:r>
            <a:r>
              <a:rPr kumimoji="0" lang="ar-SA" sz="2400" b="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النهاية الإبقاء على المنطقة المتاخمة كنظام قائم بذاته ومستقل عن فكرة المنطقة الاقتصادية الخالصة. وقد جاءت المادة 33 من اتفاقية 1982 </a:t>
            </a:r>
            <a:r>
              <a:rPr kumimoji="0" lang="ar-SA" sz="2400" b="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فى</a:t>
            </a:r>
            <a:r>
              <a:rPr kumimoji="0" lang="ar-SA" sz="2400" b="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فقرتها الأولى مؤكدة على ما كانت تتضمنه الفقرة الأولى من المادة 24 من اتفاقية جنيف لعام 1958، وذلك بخصوص سلطات الدولة الساحلية واختصاصاتها على المنطقة المتاخمة ونصت الفقرة الثانية من المادة 33 سالفة الذكر، لتؤكد على عدم جواز امتداد مساحة المنطقة المتاخمة إلى أبعد من 24 ميلاً بحرياً </a:t>
            </a:r>
            <a:r>
              <a:rPr kumimoji="0" lang="ar-SA" sz="2400" b="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مقيسة</a:t>
            </a:r>
            <a:r>
              <a:rPr kumimoji="0" lang="ar-SA" sz="2400" b="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من خط الأساس </a:t>
            </a:r>
            <a:r>
              <a:rPr kumimoji="0" lang="ar-SA" sz="2400" b="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الذى</a:t>
            </a:r>
            <a:r>
              <a:rPr kumimoji="0" lang="ar-SA" sz="2400" b="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يقاس منه عرض البحر </a:t>
            </a:r>
            <a:r>
              <a:rPr kumimoji="0" lang="ar-SA" sz="2400" b="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الإقليمى</a:t>
            </a:r>
            <a:r>
              <a:rPr kumimoji="0" lang="ar-SA" sz="2400" b="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وبذلك أصبح اتساع المنطقة المتاخمة محدداً </a:t>
            </a:r>
            <a:r>
              <a:rPr kumimoji="0" lang="ar-SA" sz="2400" b="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باثنى</a:t>
            </a:r>
            <a:r>
              <a:rPr kumimoji="0" lang="ar-SA" sz="2400" b="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عشر ميلاً بحرياً تالية </a:t>
            </a:r>
            <a:r>
              <a:rPr kumimoji="0" lang="ar-SA" sz="2400" b="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للإثنى</a:t>
            </a:r>
            <a:r>
              <a:rPr kumimoji="0" lang="ar-SA" sz="2400" b="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عشر ميلاً بحرياً </a:t>
            </a:r>
            <a:r>
              <a:rPr kumimoji="0" lang="ar-SA" sz="2400" b="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التى</a:t>
            </a:r>
            <a:r>
              <a:rPr kumimoji="0" lang="ar-SA" sz="2400" b="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تشكل اتساع البحر </a:t>
            </a:r>
            <a:r>
              <a:rPr kumimoji="0" lang="ar-SA" sz="2400" b="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الإقليمى</a:t>
            </a:r>
            <a:r>
              <a:rPr kumimoji="0" lang="ar-SA" sz="2400" b="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للدولة الساحلية، وأصبحت مساحة هذه المنطقة موحدة بالنسبة لكل الدول الساحلية على خلاف ما كان عليه الحال </a:t>
            </a:r>
            <a:r>
              <a:rPr kumimoji="0" lang="ar-SA" sz="2400" b="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فى</a:t>
            </a:r>
            <a:r>
              <a:rPr kumimoji="0" lang="ar-SA" sz="2400" b="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ظل اتفاقية 1958</a:t>
            </a:r>
            <a:r>
              <a:rPr kumimoji="0" lang="en-US" sz="2400" b="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a:t>
            </a:r>
            <a:r>
              <a:rPr kumimoji="0" lang="ar-SA" sz="2400" b="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وعلى خلاف ما كان عليه الحال </a:t>
            </a:r>
            <a:r>
              <a:rPr kumimoji="0" lang="ar-SA" sz="2400" b="0" i="0" u="none" strike="noStrike" cap="none" normalizeH="0" baseline="0" dirty="0" err="1" smtClean="0">
                <a:ln>
                  <a:noFill/>
                </a:ln>
                <a:solidFill>
                  <a:srgbClr val="080808"/>
                </a:solidFill>
                <a:effectLst/>
                <a:latin typeface="Simplified Arabic" pitchFamily="18" charset="-78"/>
                <a:ea typeface="Times New Roman" pitchFamily="18" charset="0"/>
                <a:cs typeface="Simplified Arabic" pitchFamily="18" charset="-78"/>
              </a:rPr>
              <a:t>فى</a:t>
            </a:r>
            <a:r>
              <a:rPr kumimoji="0" lang="ar-SA" sz="2400" b="0" i="0" u="none" strike="noStrike" cap="none" normalizeH="0" baseline="0" dirty="0" smtClean="0">
                <a:ln>
                  <a:noFill/>
                </a:ln>
                <a:solidFill>
                  <a:srgbClr val="080808"/>
                </a:solidFill>
                <a:effectLst/>
                <a:latin typeface="Simplified Arabic" pitchFamily="18" charset="-78"/>
                <a:ea typeface="Times New Roman" pitchFamily="18" charset="0"/>
                <a:cs typeface="Simplified Arabic" pitchFamily="18" charset="-78"/>
              </a:rPr>
              <a:t> ظل اتفاقية 1958، </a:t>
            </a:r>
            <a:r>
              <a:rPr kumimoji="0" lang="ar-SA" sz="2400" b="0"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جاءت اتفاقية 1982 خالية من </a:t>
            </a:r>
            <a:r>
              <a:rPr kumimoji="0" lang="ar-SA" sz="2400" b="0" i="0" u="none" strike="noStrike" cap="none" normalizeH="0" baseline="0" dirty="0" err="1" smtClean="0">
                <a:ln>
                  <a:noFill/>
                </a:ln>
                <a:solidFill>
                  <a:srgbClr val="FF0000"/>
                </a:solidFill>
                <a:effectLst/>
                <a:latin typeface="Simplified Arabic" pitchFamily="18" charset="-78"/>
                <a:ea typeface="Times New Roman" pitchFamily="18" charset="0"/>
                <a:cs typeface="Simplified Arabic" pitchFamily="18" charset="-78"/>
              </a:rPr>
              <a:t>أى</a:t>
            </a:r>
            <a:r>
              <a:rPr kumimoji="0" lang="ar-SA" sz="2400" b="0"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 نص يتعلق بحالة قياس هذه المنطقة </a:t>
            </a:r>
            <a:r>
              <a:rPr kumimoji="0" lang="ar-SA" sz="2400" b="0" i="0" u="none" strike="noStrike" cap="none" normalizeH="0" baseline="0" dirty="0" err="1" smtClean="0">
                <a:ln>
                  <a:noFill/>
                </a:ln>
                <a:solidFill>
                  <a:srgbClr val="FF0000"/>
                </a:solidFill>
                <a:effectLst/>
                <a:latin typeface="Simplified Arabic" pitchFamily="18" charset="-78"/>
                <a:ea typeface="Times New Roman" pitchFamily="18" charset="0"/>
                <a:cs typeface="Simplified Arabic" pitchFamily="18" charset="-78"/>
              </a:rPr>
              <a:t>فى</a:t>
            </a:r>
            <a:r>
              <a:rPr kumimoji="0" lang="ar-SA" sz="2400" b="0"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 حالة الدول المتقابلة أو المتجاورة</a:t>
            </a:r>
            <a:r>
              <a:rPr kumimoji="0" lang="en-US" sz="2400" b="0"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14348" y="2000240"/>
            <a:ext cx="8001056" cy="1015663"/>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ar-SA" sz="6000" b="1" dirty="0" smtClean="0">
                <a:latin typeface="Calibri" pitchFamily="34" charset="0"/>
                <a:ea typeface="Times New Roman" pitchFamily="18" charset="0"/>
                <a:cs typeface="Arial" pitchFamily="34" charset="0"/>
              </a:rPr>
              <a:t>المضايق</a:t>
            </a:r>
            <a:r>
              <a:rPr lang="en-US" sz="6000" b="1" dirty="0" smtClean="0">
                <a:latin typeface="Calibri" pitchFamily="34" charset="0"/>
                <a:ea typeface="Times New Roman" pitchFamily="18" charset="0"/>
                <a:cs typeface="Arial" pitchFamily="34" charset="0"/>
              </a:rPr>
              <a:t> The Straits </a:t>
            </a:r>
            <a:endParaRPr lang="ar-IQ" sz="6000" dirty="0"/>
          </a:p>
        </p:txBody>
      </p:sp>
    </p:spTree>
  </p:cSld>
  <p:clrMapOvr>
    <a:masterClrMapping/>
  </p:clrMapOvr>
  <p:transition spd="slow">
    <p:newsflash/>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1571604" y="214290"/>
            <a:ext cx="621510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المضايق المستخدمة للملاحة البحرية</a:t>
            </a:r>
            <a:r>
              <a:rPr kumimoji="0" lang="en-US" sz="2800" b="1" i="0" strike="noStrike" cap="none" normalizeH="0" baseline="0" dirty="0" smtClean="0">
                <a:ln>
                  <a:noFill/>
                </a:ln>
                <a:solidFill>
                  <a:schemeClr val="tx1"/>
                </a:solidFill>
                <a:effectLst/>
                <a:latin typeface="Calibri" pitchFamily="34" charset="0"/>
                <a:ea typeface="Times New Roman" pitchFamily="18" charset="0"/>
                <a:cs typeface="Arial" pitchFamily="34" charset="0"/>
              </a:rPr>
              <a:t>The Straits   </a:t>
            </a:r>
            <a:endParaRPr kumimoji="0" lang="en-US" sz="2800" b="0" i="0" strike="noStrike" cap="none" normalizeH="0" baseline="0" dirty="0" smtClean="0">
              <a:ln>
                <a:noFill/>
              </a:ln>
              <a:solidFill>
                <a:schemeClr val="tx1"/>
              </a:solidFill>
              <a:effectLst/>
              <a:latin typeface="Arial" pitchFamily="34" charset="0"/>
              <a:cs typeface="Arial" pitchFamily="34" charset="0"/>
            </a:endParaRPr>
          </a:p>
        </p:txBody>
      </p:sp>
      <p:sp>
        <p:nvSpPr>
          <p:cNvPr id="3" name="مستطيل 2"/>
          <p:cNvSpPr/>
          <p:nvPr/>
        </p:nvSpPr>
        <p:spPr>
          <a:xfrm>
            <a:off x="571472" y="889844"/>
            <a:ext cx="8286808" cy="4093428"/>
          </a:xfrm>
          <a:prstGeom prst="rect">
            <a:avLst/>
          </a:prstGeom>
        </p:spPr>
        <p:txBody>
          <a:bodyPr wrap="square">
            <a:spAutoFit/>
          </a:bodyPr>
          <a:lstStyle/>
          <a:p>
            <a:r>
              <a:rPr lang="ar-SA" sz="2000" dirty="0" smtClean="0"/>
              <a:t>المضيق من الناحية الجغرافية عبارة عن جزء من المياه يصل بين بحرين ويفصل بين يابستين. ويشترط </a:t>
            </a:r>
            <a:r>
              <a:rPr lang="ar-SA" sz="2000" dirty="0" err="1" smtClean="0"/>
              <a:t>فى</a:t>
            </a:r>
            <a:r>
              <a:rPr lang="ar-SA" sz="2000" dirty="0" smtClean="0"/>
              <a:t> هذا الجزء من المياه حتى يكتسب وصف المضيق:</a:t>
            </a:r>
            <a:r>
              <a:rPr lang="en-US" sz="2000" dirty="0" smtClean="0"/>
              <a:t/>
            </a:r>
            <a:br>
              <a:rPr lang="en-US" sz="2000" dirty="0" smtClean="0"/>
            </a:br>
            <a:r>
              <a:rPr lang="ar-SA" sz="2000" dirty="0" smtClean="0"/>
              <a:t>أ – أن يكون جزءاً من البحر</a:t>
            </a:r>
            <a:r>
              <a:rPr lang="en-US" sz="2000" dirty="0" smtClean="0"/>
              <a:t>.</a:t>
            </a:r>
            <a:br>
              <a:rPr lang="en-US" sz="2000" dirty="0" smtClean="0"/>
            </a:br>
            <a:r>
              <a:rPr lang="ar-SA" sz="2000" dirty="0" smtClean="0"/>
              <a:t>ب – أن يكون قد تكون بفعل الطبيعة ولم يتم إنشاءه </a:t>
            </a:r>
            <a:r>
              <a:rPr lang="ar-SA" sz="2000" dirty="0" err="1" smtClean="0"/>
              <a:t>إصطناعياً</a:t>
            </a:r>
            <a:r>
              <a:rPr lang="en-US" sz="2000" dirty="0" smtClean="0"/>
              <a:t>.</a:t>
            </a:r>
            <a:br>
              <a:rPr lang="en-US" sz="2000" dirty="0" smtClean="0"/>
            </a:br>
            <a:r>
              <a:rPr lang="ar-SA" sz="2000" dirty="0" smtClean="0"/>
              <a:t>ج – أن يكون محدود الاتساع، وأن كان اتساع المضيق يختلف من حالة لأخرى، حيث </a:t>
            </a:r>
            <a:r>
              <a:rPr lang="ar-SA" sz="2000" dirty="0" err="1" smtClean="0"/>
              <a:t>يأتى</a:t>
            </a:r>
            <a:r>
              <a:rPr lang="ar-SA" sz="2000" dirty="0" smtClean="0"/>
              <a:t> اتساع بعضها أقل من اتساع البحر </a:t>
            </a:r>
            <a:r>
              <a:rPr lang="ar-SA" sz="2000" dirty="0" err="1" smtClean="0"/>
              <a:t>الإقليمى</a:t>
            </a:r>
            <a:r>
              <a:rPr lang="ar-SA" sz="2000" dirty="0" smtClean="0"/>
              <a:t> </a:t>
            </a:r>
            <a:r>
              <a:rPr lang="ar-SA" sz="2000" dirty="0" err="1" smtClean="0"/>
              <a:t>فى</a:t>
            </a:r>
            <a:r>
              <a:rPr lang="ar-SA" sz="2000" dirty="0" smtClean="0"/>
              <a:t> حين يكون اتساع بعضها الآخر </a:t>
            </a:r>
            <a:r>
              <a:rPr lang="ar-SA" sz="2000" dirty="0" err="1" smtClean="0"/>
              <a:t>مجاوزاً</a:t>
            </a:r>
            <a:r>
              <a:rPr lang="ar-SA" sz="2000" dirty="0" smtClean="0"/>
              <a:t> لاتساع البحر </a:t>
            </a:r>
            <a:r>
              <a:rPr lang="ar-SA" sz="2000" dirty="0" err="1" smtClean="0"/>
              <a:t>الإقليمى</a:t>
            </a:r>
            <a:r>
              <a:rPr lang="en-US" sz="2000" dirty="0" smtClean="0"/>
              <a:t>.</a:t>
            </a:r>
            <a:br>
              <a:rPr lang="en-US" sz="2000" dirty="0" smtClean="0"/>
            </a:br>
            <a:r>
              <a:rPr lang="ar-SA" sz="2000" dirty="0" smtClean="0"/>
              <a:t>هـ - أن يكون المضيق صالحاً للملاحة الدولية المتجهة إلى غير </a:t>
            </a:r>
            <a:r>
              <a:rPr lang="ar-SA" sz="2000" dirty="0" err="1" smtClean="0"/>
              <a:t>الموانى</a:t>
            </a:r>
            <a:r>
              <a:rPr lang="ar-SA" sz="2000" dirty="0" smtClean="0"/>
              <a:t> الموجودة على سواحل هذا المضيق</a:t>
            </a:r>
            <a:r>
              <a:rPr lang="en-US" sz="2000" dirty="0" smtClean="0"/>
              <a:t>.</a:t>
            </a:r>
            <a:br>
              <a:rPr lang="en-US" sz="2000" dirty="0" smtClean="0"/>
            </a:br>
            <a:r>
              <a:rPr lang="ar-SA" sz="2000" dirty="0" smtClean="0"/>
              <a:t>وقد كانت المضايق تمثل نقطة خلاف دائمة بين الدول بسبب رغبة الدول الملاحية الكبرى </a:t>
            </a:r>
            <a:r>
              <a:rPr lang="ar-SA" sz="2000" dirty="0" err="1" smtClean="0"/>
              <a:t>فى</a:t>
            </a:r>
            <a:r>
              <a:rPr lang="ar-SA" sz="2000" dirty="0" smtClean="0"/>
              <a:t> جعل هذه المضايق مفتوحة للملاحة الدولية دون قيود أو شروط، ورغبة الدول المطلة على المضايق </a:t>
            </a:r>
            <a:r>
              <a:rPr lang="ar-SA" sz="2000" dirty="0" err="1" smtClean="0"/>
              <a:t>فى</a:t>
            </a:r>
            <a:r>
              <a:rPr lang="ar-SA" sz="2000" dirty="0" smtClean="0"/>
              <a:t> أن يكون هناك بعض القيود والضمانات </a:t>
            </a:r>
            <a:r>
              <a:rPr lang="ar-SA" sz="2000" dirty="0" err="1" smtClean="0"/>
              <a:t>التى</a:t>
            </a:r>
            <a:r>
              <a:rPr lang="ar-SA" sz="2000" dirty="0" smtClean="0"/>
              <a:t> يجب مراعاتها عند مرور السفن الأجنبية </a:t>
            </a:r>
            <a:r>
              <a:rPr lang="ar-SA" sz="2000" dirty="0" err="1" smtClean="0"/>
              <a:t>فى</a:t>
            </a:r>
            <a:r>
              <a:rPr lang="ar-SA" sz="2000" dirty="0" smtClean="0"/>
              <a:t> هذه الممرات المائية الهامة</a:t>
            </a:r>
            <a:endParaRPr lang="ar-IQ" sz="2000" dirty="0"/>
          </a:p>
        </p:txBody>
      </p:sp>
    </p:spTree>
  </p:cSld>
  <p:clrMapOvr>
    <a:masterClrMapping/>
  </p:clrMapOvr>
  <p:transition spd="slow">
    <p:newsflash/>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نتائج الدكتوراه\صور جوية لخور الزير\الخليج+البحر الاحمر.jpg"/>
          <p:cNvPicPr/>
          <p:nvPr/>
        </p:nvPicPr>
        <p:blipFill>
          <a:blip r:embed="rId2"/>
          <a:srcRect/>
          <a:stretch>
            <a:fillRect/>
          </a:stretch>
        </p:blipFill>
        <p:spPr bwMode="auto">
          <a:xfrm>
            <a:off x="0" y="-24"/>
            <a:ext cx="9144000" cy="6858024"/>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1285852" y="214290"/>
            <a:ext cx="678661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sng"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النظام </a:t>
            </a:r>
            <a:r>
              <a:rPr kumimoji="0" lang="ar-SA" sz="2400" b="1" i="0" u="sng"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القانونى</a:t>
            </a:r>
            <a:r>
              <a:rPr kumimoji="0" lang="ar-SA" sz="2400" b="1" i="0" u="sng"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للمياه التي تشكل مضايق مستخدمة للملاحة الدولية</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3186" name="Rectangle 2"/>
          <p:cNvSpPr>
            <a:spLocks noChangeArrowheads="1"/>
          </p:cNvSpPr>
          <p:nvPr/>
        </p:nvSpPr>
        <p:spPr bwMode="auto">
          <a:xfrm>
            <a:off x="500034" y="642918"/>
            <a:ext cx="828680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من استقراء القواعد المنظمة لاستخدام المضايق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كل من اتفاقية 1958 واتفاقية 1982، يمكن أن نستخلص أن الوضع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القانونى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للمضايق يختلف باختلاف المساحات البحرية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يصل بينها. وكان موضوع النظام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القانونى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لمضايق محل مناقشات حادة أثناء مؤتمر الأمم المتحدة الثالث لقانون البحار بين الدول المطلة على المضايق من جانب والدول الملاحية الكبرى من جانب آخر. وكانت كل طائفة من هاتين الطائفتين تسعى إلى تقنين النظام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يتفق مع مصالحها، حيث كانت الطائفة الأولى تريد أن تضع مجموعة من الضمانات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تكفل لها الدفاع عن أمنها وسلامتها،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حين كانت تسعى الطائفة الثانية إلى إقرار نظام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قانونى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يضمن لها حرية الملاحة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المضايق المستخدمة للملاحة الدولية، مؤكدين أن نظام المرور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البرئ</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كان مقرراً بموجب اتفاقية 1958 لم يعد كافياً من وجهة نظرها بعد تحديد اتساع البحر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بمسافة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اثنى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عشر ميلاً بحرياً، وظلت هذه الدول تحاول جاهدة أن يقر المؤتمر نظام المرور الحر لكافة السفن التجارية والحربية خلال هذه المضايق</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وقـد جـاءت اتفاقية 1982 لتتبنـى مسلكاً وسطـاً بيـن مطالب كلتا الطائفتيـن، حيـت تبنت نظامـاً مستحـدثاً هـو نظام "</a:t>
            </a:r>
            <a:r>
              <a:rPr kumimoji="0" lang="ar-SA" sz="24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المرور العابر</a:t>
            </a:r>
            <a:r>
              <a:rPr lang="ar-SA" sz="2400" dirty="0" smtClean="0">
                <a:solidFill>
                  <a:srgbClr val="080808"/>
                </a:solidFill>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ليحل محل نظام المرور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البرئ</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كان معمولاً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به</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ظل اتفاقية 1958</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928662" y="285728"/>
            <a:ext cx="735811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نظام المرور العابر </a:t>
            </a:r>
            <a:r>
              <a:rPr kumimoji="0" lang="ar-SA" sz="2800" b="1" i="0" u="sng"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ف</a:t>
            </a:r>
            <a:r>
              <a:rPr kumimoji="0" lang="ar-IQ"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ي</a:t>
            </a:r>
            <a:r>
              <a:rPr kumimoji="0" lang="ar-SA"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المضايق المستخدمة للملاحة الدولية </a:t>
            </a:r>
            <a:endParaRPr kumimoji="0" lang="ar-SA" sz="2800" b="0" i="0" u="sng" strike="noStrike" cap="none" normalizeH="0" baseline="0" dirty="0" smtClean="0">
              <a:ln>
                <a:noFill/>
              </a:ln>
              <a:solidFill>
                <a:schemeClr val="tx1"/>
              </a:solidFill>
              <a:effectLst/>
              <a:latin typeface="Arial" pitchFamily="34" charset="0"/>
              <a:cs typeface="Arial" pitchFamily="34" charset="0"/>
            </a:endParaRPr>
          </a:p>
        </p:txBody>
      </p:sp>
      <p:sp>
        <p:nvSpPr>
          <p:cNvPr id="3" name="مستطيل 2"/>
          <p:cNvSpPr/>
          <p:nvPr/>
        </p:nvSpPr>
        <p:spPr>
          <a:xfrm>
            <a:off x="642910" y="857232"/>
            <a:ext cx="7786742" cy="5016758"/>
          </a:xfrm>
          <a:prstGeom prst="rect">
            <a:avLst/>
          </a:prstGeom>
        </p:spPr>
        <p:txBody>
          <a:bodyPr wrap="square">
            <a:spAutoFit/>
          </a:bodyPr>
          <a:lstStyle/>
          <a:p>
            <a:pPr algn="just"/>
            <a:r>
              <a:rPr lang="ar-SA" sz="2000" dirty="0" smtClean="0"/>
              <a:t> أن اتفاقية 1982قد نصت على أن نظام المرور العابر</a:t>
            </a:r>
            <a:r>
              <a:rPr lang="en-US" sz="2000" dirty="0" smtClean="0"/>
              <a:t> Transit passage</a:t>
            </a:r>
            <a:r>
              <a:rPr lang="ar-SA" sz="2000" dirty="0" smtClean="0"/>
              <a:t>لا ينطبق إلا على المضايق المستخدمة للملاحة الدولية والواصلة بين جزء من </a:t>
            </a:r>
            <a:r>
              <a:rPr lang="ar-SA" sz="2000" dirty="0" err="1" smtClean="0"/>
              <a:t>أعالى</a:t>
            </a:r>
            <a:r>
              <a:rPr lang="ar-SA" sz="2000" dirty="0" smtClean="0"/>
              <a:t> البحار أو منطقة اقتصادية خالصة وجزء آخر من </a:t>
            </a:r>
            <a:r>
              <a:rPr lang="ar-SA" sz="2000" dirty="0" err="1" smtClean="0"/>
              <a:t>أعالى</a:t>
            </a:r>
            <a:r>
              <a:rPr lang="ar-SA" sz="2000" dirty="0" smtClean="0"/>
              <a:t> البحار أو منطقة اقتصادية خالصة والمرور العابر </a:t>
            </a:r>
            <a:r>
              <a:rPr lang="ar-SA" sz="2000" dirty="0" err="1" smtClean="0"/>
              <a:t>الذى</a:t>
            </a:r>
            <a:r>
              <a:rPr lang="ar-SA" sz="2000" dirty="0" smtClean="0"/>
              <a:t> استحدثته اتفاقية 1982 يعنى ممارسة حرية الملاحة والتحليق لغرض </a:t>
            </a:r>
            <a:r>
              <a:rPr lang="ar-SA" sz="2000" dirty="0" smtClean="0">
                <a:solidFill>
                  <a:srgbClr val="FF0000"/>
                </a:solidFill>
              </a:rPr>
              <a:t>وحيد هو العبور المتواصل السريع خلال المضيق الواصل بين جزء من </a:t>
            </a:r>
            <a:r>
              <a:rPr lang="ar-SA" sz="2000" dirty="0" err="1" smtClean="0">
                <a:solidFill>
                  <a:srgbClr val="FF0000"/>
                </a:solidFill>
              </a:rPr>
              <a:t>أعالى</a:t>
            </a:r>
            <a:r>
              <a:rPr lang="ar-SA" sz="2000" dirty="0" smtClean="0">
                <a:solidFill>
                  <a:srgbClr val="FF0000"/>
                </a:solidFill>
              </a:rPr>
              <a:t> البحار أو منطقة اقتصادية خالصة وجزء آخر من </a:t>
            </a:r>
            <a:r>
              <a:rPr lang="ar-SA" sz="2000" dirty="0" err="1" smtClean="0">
                <a:solidFill>
                  <a:srgbClr val="FF0000"/>
                </a:solidFill>
              </a:rPr>
              <a:t>أعالى</a:t>
            </a:r>
            <a:r>
              <a:rPr lang="ar-SA" sz="2000" dirty="0" smtClean="0">
                <a:solidFill>
                  <a:srgbClr val="FF0000"/>
                </a:solidFill>
              </a:rPr>
              <a:t> البحار أو منطقة اقتصادية خالصة، </a:t>
            </a:r>
            <a:r>
              <a:rPr lang="ar-SA" sz="2000" dirty="0" smtClean="0"/>
              <a:t>إلا أن اشتراط تواصل المرور وسرعته لا يمنع المرور خلال المضيق بهدف الدخول إلى دولة شاطئية للمضيق أو مغادرتها أو العودة منها، مع مراعاة شروط الدخول إلى هذه الدولة</a:t>
            </a:r>
            <a:r>
              <a:rPr lang="en-US" sz="2000" dirty="0" smtClean="0"/>
              <a:t>.</a:t>
            </a:r>
            <a:br>
              <a:rPr lang="en-US" sz="2000" dirty="0" smtClean="0"/>
            </a:br>
            <a:r>
              <a:rPr lang="ar-SA" sz="2000" dirty="0" smtClean="0"/>
              <a:t>هذا وقد أشارت الفقرة الأولى من المادة 38 من الاتفاقية إلى أن نظام المرور العابر لا يسرى كذلك على المضايق المشكلة بجزيرة تابعة للدولة </a:t>
            </a:r>
            <a:r>
              <a:rPr lang="ar-SA" sz="2000" dirty="0" err="1" smtClean="0"/>
              <a:t>المشاطئة</a:t>
            </a:r>
            <a:r>
              <a:rPr lang="ar-SA" sz="2000" dirty="0" smtClean="0"/>
              <a:t> للمضيق وبين هذه الدولة، ووجد </a:t>
            </a:r>
            <a:r>
              <a:rPr lang="ar-SA" sz="2000" dirty="0" err="1" smtClean="0"/>
              <a:t>فى</a:t>
            </a:r>
            <a:r>
              <a:rPr lang="ar-SA" sz="2000" dirty="0" smtClean="0"/>
              <a:t> اتجاه البحر من الجزيرة طريق </a:t>
            </a:r>
            <a:r>
              <a:rPr lang="ar-SA" sz="2000" dirty="0" err="1" smtClean="0"/>
              <a:t>فى</a:t>
            </a:r>
            <a:r>
              <a:rPr lang="ar-SA" sz="2000" dirty="0" smtClean="0"/>
              <a:t> </a:t>
            </a:r>
            <a:r>
              <a:rPr lang="ar-SA" sz="2000" dirty="0" err="1" smtClean="0"/>
              <a:t>أعالى</a:t>
            </a:r>
            <a:r>
              <a:rPr lang="ar-SA" sz="2000" dirty="0" smtClean="0"/>
              <a:t> البحار أو طريق </a:t>
            </a:r>
            <a:r>
              <a:rPr lang="ar-SA" sz="2000" dirty="0" err="1" smtClean="0"/>
              <a:t>فى</a:t>
            </a:r>
            <a:r>
              <a:rPr lang="ar-SA" sz="2000" dirty="0" smtClean="0"/>
              <a:t> منطقة اقتصادية خالصة وكان هذا الطريق ملائماً بقدر مماثل من حيث الخصائص الملاحية </a:t>
            </a:r>
            <a:r>
              <a:rPr lang="ar-SA" sz="2000" dirty="0" err="1" smtClean="0"/>
              <a:t>والهيدروغرافية</a:t>
            </a:r>
            <a:r>
              <a:rPr lang="en-US" sz="2000" dirty="0" smtClean="0"/>
              <a:t>.</a:t>
            </a:r>
            <a:br>
              <a:rPr lang="en-US" sz="2000" dirty="0" smtClean="0"/>
            </a:br>
            <a:r>
              <a:rPr lang="ar-SA" sz="2000" dirty="0" smtClean="0"/>
              <a:t>ولمعرفة كل الجوانب المتعلقة بنظام المرور العابر، </a:t>
            </a:r>
            <a:r>
              <a:rPr lang="ar-SA" sz="2000" dirty="0" err="1" smtClean="0"/>
              <a:t>يجدر</a:t>
            </a:r>
            <a:r>
              <a:rPr lang="ar-SA" sz="2000" dirty="0" smtClean="0"/>
              <a:t> بنا أن نتعرض لواجبات السفن الأجنبية أثناء مرورها مروراً عابراً </a:t>
            </a:r>
            <a:r>
              <a:rPr lang="ar-SA" sz="2000" dirty="0" err="1" smtClean="0"/>
              <a:t>فى</a:t>
            </a:r>
            <a:r>
              <a:rPr lang="ar-SA" sz="2000" dirty="0" smtClean="0"/>
              <a:t> أحد المضايق المستخدمة للملاحة الدولية، </a:t>
            </a:r>
            <a:r>
              <a:rPr lang="ar-SA" sz="2000" dirty="0" err="1" smtClean="0"/>
              <a:t>والتى</a:t>
            </a:r>
            <a:r>
              <a:rPr lang="ar-SA" sz="2000" dirty="0" smtClean="0"/>
              <a:t> تسرى عليها هذه الاتفاقية، وكذلك حقوق وواجبات الدول المطلة على المضيق</a:t>
            </a:r>
            <a:r>
              <a:rPr lang="en-US" sz="2000" dirty="0" smtClean="0"/>
              <a:t>.</a:t>
            </a:r>
            <a:br>
              <a:rPr lang="en-US" sz="2000" dirty="0" smtClean="0"/>
            </a:br>
            <a:endParaRPr lang="ar-IQ" sz="2000" dirty="0"/>
          </a:p>
        </p:txBody>
      </p:sp>
    </p:spTree>
  </p:cSld>
  <p:clrMapOvr>
    <a:masterClrMapping/>
  </p:clrMapOvr>
  <p:transition spd="slow">
    <p:newsflash/>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42976" y="357166"/>
            <a:ext cx="6715172" cy="461665"/>
          </a:xfrm>
          <a:prstGeom prst="rect">
            <a:avLst/>
          </a:prstGeom>
        </p:spPr>
        <p:txBody>
          <a:bodyPr wrap="square">
            <a:spAutoFit/>
          </a:bodyPr>
          <a:lstStyle/>
          <a:p>
            <a:r>
              <a:rPr lang="ar-SA" sz="2400" b="1" u="sng" dirty="0" smtClean="0"/>
              <a:t>أولاً : واجبات السفن والطائرات الأجنبية حال مرورها مروراً عابراً</a:t>
            </a:r>
            <a:r>
              <a:rPr lang="ar-SA" sz="2400" u="sng" dirty="0" smtClean="0"/>
              <a:t> </a:t>
            </a:r>
            <a:endParaRPr lang="ar-IQ" sz="2400" dirty="0"/>
          </a:p>
        </p:txBody>
      </p:sp>
      <p:sp>
        <p:nvSpPr>
          <p:cNvPr id="1025" name="Rectangle 1"/>
          <p:cNvSpPr>
            <a:spLocks noChangeArrowheads="1"/>
          </p:cNvSpPr>
          <p:nvPr/>
        </p:nvSpPr>
        <p:spPr bwMode="auto">
          <a:xfrm>
            <a:off x="285720" y="928670"/>
            <a:ext cx="857252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ألقت اتفاقية 1982 بمجموعة من الالتزامات والواجبات يجب على كل من السفن والطائرات مراعاتها عند ممارستها لحق المرور العابر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أحد المضايق المستخدمة للملاحة الدولية. وتتمثل هذه الالتزامات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ثلاثة أنواع </a:t>
            </a:r>
            <a:r>
              <a:rPr kumimoji="0" lang="ar-SA" sz="20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هى</a:t>
            </a:r>
            <a:r>
              <a:rPr kumimoji="0" lang="en-US" sz="20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00034" y="1857364"/>
            <a:ext cx="835824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IQ"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1- </a:t>
            </a:r>
            <a:r>
              <a:rPr kumimoji="0" lang="ar-SA"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واجبات على كل من السفن والطائرات المارة مروراً عابراً</a:t>
            </a:r>
            <a:r>
              <a:rPr kumimoji="0" lang="ar-SA" b="1" i="0" u="sng" strike="noStrike" cap="none" normalizeH="0" baseline="0" dirty="0" smtClean="0">
                <a:ln>
                  <a:noFill/>
                </a:ln>
                <a:solidFill>
                  <a:srgbClr val="008000"/>
                </a:solidFill>
                <a:effectLst/>
                <a:latin typeface="Calibri" pitchFamily="34" charset="0"/>
                <a:ea typeface="Times New Roman" pitchFamily="18" charset="0"/>
                <a:cs typeface="Arial" pitchFamily="34" charset="0"/>
              </a:rPr>
              <a:t> </a:t>
            </a:r>
            <a:r>
              <a:rPr kumimoji="0" lang="en-US"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r>
            <a:br>
              <a:rPr kumimoji="0" lang="en-US"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br>
            <a:r>
              <a:rPr kumimoji="0" lang="ar-SA"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 – أن تمضى دون إبطاء أثناء مرورها </a:t>
            </a:r>
            <a:r>
              <a:rPr kumimoji="0" lang="ar-SA"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المضيق أو فوقه</a:t>
            </a:r>
            <a:r>
              <a:rPr kumimoji="0" lang="en-US"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br>
              <a:rPr kumimoji="0" lang="en-US"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br>
            <a:r>
              <a:rPr kumimoji="0" lang="ar-SA"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ب – أن تمتنع عن </a:t>
            </a:r>
            <a:r>
              <a:rPr kumimoji="0" lang="ar-SA"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تهديد باستعمال القوة أو استعمالها فعلاً ضد سيادة واستقلال </a:t>
            </a:r>
            <a:r>
              <a:rPr kumimoji="0" lang="ar-SA"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الدول المطلة على المضيق، أو </a:t>
            </a:r>
            <a:r>
              <a:rPr kumimoji="0" lang="ar-SA"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بأى</a:t>
            </a:r>
            <a:r>
              <a:rPr kumimoji="0" lang="ar-SA"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صورة تشكل انتهاكاً لمبادئ القانون </a:t>
            </a:r>
            <a:r>
              <a:rPr kumimoji="0" lang="ar-SA"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الدولى</a:t>
            </a:r>
            <a:r>
              <a:rPr kumimoji="0" lang="ar-SA"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الثابتة </a:t>
            </a:r>
            <a:r>
              <a:rPr kumimoji="0" lang="ar-SA"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ميثاق الأمم المتحدة</a:t>
            </a:r>
            <a:r>
              <a:rPr kumimoji="0" lang="en-US"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br>
              <a:rPr kumimoji="0" lang="en-US"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br>
            <a:r>
              <a:rPr kumimoji="0" lang="ar-SA"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ج – أن تمتنع عن ممارسة </a:t>
            </a:r>
            <a:r>
              <a:rPr kumimoji="0" lang="ar-SA"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نشاط لا يتصل بالمرور المتواصل السريع</a:t>
            </a:r>
            <a:r>
              <a:rPr kumimoji="0" lang="en-US"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r>
            <a:br>
              <a:rPr kumimoji="0" lang="en-US"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br>
            <a:r>
              <a:rPr kumimoji="0" lang="ar-IQ"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2- </a:t>
            </a:r>
            <a:r>
              <a:rPr kumimoji="0" lang="ar-SA"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واجبات على السفن المارة مروراً عابراً </a:t>
            </a:r>
            <a:r>
              <a:rPr kumimoji="0" lang="en-US"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en-US"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r>
            <a:br>
              <a:rPr kumimoji="0" lang="en-US"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br>
            <a:r>
              <a:rPr kumimoji="0" lang="ar-SA"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 – أن تمتثل للنظم والإجراءات والممارسات الدولية الخاصة بالسلامة </a:t>
            </a:r>
            <a:r>
              <a:rPr kumimoji="0" lang="ar-SA"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البحر، بما </a:t>
            </a:r>
            <a:r>
              <a:rPr kumimoji="0" lang="ar-SA"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ذلك الأنظمة الدولية لمنع المصادمات </a:t>
            </a:r>
            <a:r>
              <a:rPr kumimoji="0" lang="ar-SA"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البحر</a:t>
            </a:r>
            <a:r>
              <a:rPr kumimoji="0" lang="en-US"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br>
              <a:rPr kumimoji="0" lang="en-US"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br>
            <a:r>
              <a:rPr kumimoji="0" lang="ar-SA"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ب – أن تمتثل للإجراءات والممارسات الخاصة بمنع التلوث من السفن وخفضه والسيطرة عليه</a:t>
            </a:r>
            <a:endParaRPr kumimoji="0" lang="ar-SA"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ج – ألا تقوم هذه السفن، بما </a:t>
            </a:r>
            <a:r>
              <a:rPr kumimoji="0" lang="ar-SA" b="1"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ذلك سفن البحث </a:t>
            </a:r>
            <a:r>
              <a:rPr kumimoji="0" lang="ar-SA" b="1"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العلمى</a:t>
            </a:r>
            <a:r>
              <a:rPr kumimoji="0" lang="ar-SA"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a:t>
            </a:r>
            <a:r>
              <a:rPr kumimoji="0" lang="ar-SA" b="1"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البحرى</a:t>
            </a:r>
            <a:r>
              <a:rPr kumimoji="0" lang="ar-SA"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والمسح </a:t>
            </a:r>
            <a:r>
              <a:rPr kumimoji="0" lang="ar-SA" b="1"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الهيدروغرافى</a:t>
            </a:r>
            <a:r>
              <a:rPr kumimoji="0" lang="ar-SA"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بأية أنشطة بحث أو مسح دون الحصول على إذن مسبق من سلطات الدولة </a:t>
            </a:r>
            <a:r>
              <a:rPr kumimoji="0" lang="ar-SA" b="1"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المشاطئة</a:t>
            </a:r>
            <a:r>
              <a:rPr kumimoji="0" lang="ar-SA"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للمضيق</a:t>
            </a:r>
            <a:r>
              <a:rPr kumimoji="0" lang="en-US"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a:r>
            <a:br>
              <a:rPr kumimoji="0" lang="en-US"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br>
            <a:r>
              <a:rPr kumimoji="0" lang="ar-SA"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د – أن تحترم ما ينطبق من الممرات البحرية ونظم تقسيم حركة المرور، المقررة وفقاً للمادة 41 من الاتفاقية</a:t>
            </a:r>
            <a:r>
              <a:rPr kumimoji="0" lang="en-US"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a:r>
            <a:br>
              <a:rPr kumimoji="0" lang="en-US"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br>
            <a:r>
              <a:rPr kumimoji="0" lang="ar-SA"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3- واجبات على الطائرات المارة مروراً عابراً</a:t>
            </a:r>
            <a:r>
              <a:rPr kumimoji="0" lang="en-US"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a:r>
            <a:br>
              <a:rPr kumimoji="0" lang="en-US"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br>
            <a:r>
              <a:rPr kumimoji="0" lang="ar-SA"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أ – أن تراعى قواعد الطيران الموضوعة من قبل منظمة الطيران </a:t>
            </a:r>
            <a:r>
              <a:rPr kumimoji="0" lang="ar-SA" b="1"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المدنى</a:t>
            </a:r>
            <a:r>
              <a:rPr kumimoji="0" lang="ar-SA"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الدولية والمطبقة على الطائرات المدنية، كذلك يجب أن تمتثل الطائرات الحكومية بصورة اعتيادية لتدابير السلامة هذه، وأن تقوم بنشاطها </a:t>
            </a:r>
            <a:r>
              <a:rPr kumimoji="0" lang="ar-SA" b="1"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جميع الأوقات مع ضرورة المراعاة الواجبة لقواعد سلامة الملاحة</a:t>
            </a:r>
            <a:r>
              <a:rPr kumimoji="0" lang="en-US"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a:t>
            </a:r>
            <a:br>
              <a:rPr kumimoji="0" lang="en-US"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br>
            <a:r>
              <a:rPr kumimoji="0" lang="ar-SA"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ب – أن ترصد </a:t>
            </a:r>
            <a:r>
              <a:rPr kumimoji="0" lang="ar-SA" b="1" i="0" u="none" strike="noStrike" cap="none" normalizeH="0" baseline="0" dirty="0" err="1" smtClean="0">
                <a:ln>
                  <a:noFill/>
                </a:ln>
                <a:solidFill>
                  <a:srgbClr val="080808"/>
                </a:solidFill>
                <a:effectLst/>
                <a:latin typeface="Arial" pitchFamily="34" charset="0"/>
                <a:ea typeface="Times New Roman" pitchFamily="18" charset="0"/>
                <a:cs typeface="Arial" pitchFamily="34" charset="0"/>
              </a:rPr>
              <a:t>فى</a:t>
            </a:r>
            <a:r>
              <a:rPr kumimoji="0" lang="ar-SA" b="1" i="0" u="none" strike="noStrike" cap="none" normalizeH="0" baseline="0" dirty="0" smtClean="0">
                <a:ln>
                  <a:noFill/>
                </a:ln>
                <a:solidFill>
                  <a:srgbClr val="080808"/>
                </a:solidFill>
                <a:effectLst/>
                <a:latin typeface="Arial" pitchFamily="34" charset="0"/>
                <a:ea typeface="Times New Roman" pitchFamily="18" charset="0"/>
                <a:cs typeface="Arial" pitchFamily="34" charset="0"/>
              </a:rPr>
              <a:t> جميع الأوقات الذبذبة اللاسلكية المحددة من قبل السلطة المختصة المعنية دولياً بمراقبة الحركة الجوية، أو الذبذبة اللاسلكية الدولية المخصصة لحالات الشدة</a:t>
            </a:r>
            <a:r>
              <a:rPr kumimoji="0" lang="en-US" b="1"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914432" y="1142984"/>
            <a:ext cx="8158162" cy="5286412"/>
          </a:xfrm>
        </p:spPr>
        <p:txBody>
          <a:bodyPr>
            <a:noAutofit/>
          </a:bodyPr>
          <a:lstStyle/>
          <a:p>
            <a:pPr marL="624078" indent="-514350" algn="just">
              <a:buNone/>
            </a:pPr>
            <a:r>
              <a:rPr lang="ar-SA" sz="2400" b="1" dirty="0" smtClean="0"/>
              <a:t>لقد وضعت الاتفاقية أطارا شاملا لتنظيم فضاء المحيط .وقد قسمت الاتفاقية إلى (17) جزء وتسعة ملاحق وتحتوي على</a:t>
            </a:r>
            <a:r>
              <a:rPr lang="en-US" sz="2400" b="1" dirty="0" smtClean="0"/>
              <a:t> 320 </a:t>
            </a:r>
            <a:r>
              <a:rPr lang="ar-IQ" sz="2400" b="1" dirty="0" smtClean="0"/>
              <a:t> مادة</a:t>
            </a:r>
            <a:r>
              <a:rPr lang="ar-SA" sz="2400" b="1" dirty="0" smtClean="0"/>
              <a:t> تشتمل على نصوص تخص المواضيع المهمة التالية:</a:t>
            </a:r>
            <a:endParaRPr lang="en-US" sz="2400" b="1" dirty="0" smtClean="0">
              <a:solidFill>
                <a:srgbClr val="0070C0"/>
              </a:solidFill>
            </a:endParaRPr>
          </a:p>
          <a:p>
            <a:pPr marL="624078" lvl="0" indent="-514350">
              <a:buFont typeface="+mj-lt"/>
              <a:buAutoNum type="arabicPeriod"/>
            </a:pPr>
            <a:r>
              <a:rPr lang="ar-SA" sz="2400" b="1" dirty="0" smtClean="0">
                <a:solidFill>
                  <a:srgbClr val="0070C0"/>
                </a:solidFill>
              </a:rPr>
              <a:t>حدود السيادة الإقليمية على فضاء المحيط</a:t>
            </a:r>
            <a:endParaRPr lang="en-US" sz="2400" b="1" dirty="0" smtClean="0">
              <a:solidFill>
                <a:srgbClr val="0070C0"/>
              </a:solidFill>
            </a:endParaRPr>
          </a:p>
          <a:p>
            <a:pPr marL="624078" lvl="0" indent="-514350">
              <a:buFont typeface="+mj-lt"/>
              <a:buAutoNum type="arabicPeriod"/>
            </a:pPr>
            <a:r>
              <a:rPr lang="ar-SA" sz="2400" b="1" dirty="0" smtClean="0">
                <a:solidFill>
                  <a:srgbClr val="0070C0"/>
                </a:solidFill>
              </a:rPr>
              <a:t>الوصول إلى البحار</a:t>
            </a:r>
            <a:endParaRPr lang="en-US" sz="2400" b="1" dirty="0" smtClean="0">
              <a:solidFill>
                <a:srgbClr val="0070C0"/>
              </a:solidFill>
            </a:endParaRPr>
          </a:p>
          <a:p>
            <a:pPr marL="624078" lvl="0" indent="-514350">
              <a:buFont typeface="+mj-lt"/>
              <a:buAutoNum type="arabicPeriod"/>
            </a:pPr>
            <a:r>
              <a:rPr lang="ar-SA" sz="2400" b="1" dirty="0" smtClean="0">
                <a:solidFill>
                  <a:srgbClr val="0070C0"/>
                </a:solidFill>
              </a:rPr>
              <a:t>الملاحة</a:t>
            </a:r>
            <a:endParaRPr lang="en-US" sz="2400" b="1" dirty="0" smtClean="0">
              <a:solidFill>
                <a:srgbClr val="0070C0"/>
              </a:solidFill>
            </a:endParaRPr>
          </a:p>
          <a:p>
            <a:pPr marL="624078" lvl="0" indent="-514350">
              <a:buFont typeface="+mj-lt"/>
              <a:buAutoNum type="arabicPeriod"/>
            </a:pPr>
            <a:r>
              <a:rPr lang="ar-SA" sz="2400" b="1" dirty="0" smtClean="0">
                <a:solidFill>
                  <a:srgbClr val="0070C0"/>
                </a:solidFill>
              </a:rPr>
              <a:t>حماية البيئة البحرية والمحافظة عليها</a:t>
            </a:r>
            <a:endParaRPr lang="en-US" sz="2400" b="1" dirty="0" smtClean="0">
              <a:solidFill>
                <a:srgbClr val="0070C0"/>
              </a:solidFill>
            </a:endParaRPr>
          </a:p>
          <a:p>
            <a:pPr marL="624078" lvl="0" indent="-514350">
              <a:buFont typeface="+mj-lt"/>
              <a:buAutoNum type="arabicPeriod"/>
            </a:pPr>
            <a:r>
              <a:rPr lang="ar-SA" sz="2400" b="1" dirty="0" smtClean="0">
                <a:solidFill>
                  <a:srgbClr val="0070C0"/>
                </a:solidFill>
              </a:rPr>
              <a:t>استثمار وصيانة المصادر الحية</a:t>
            </a:r>
            <a:endParaRPr lang="en-US" sz="2400" b="1" dirty="0" smtClean="0">
              <a:solidFill>
                <a:srgbClr val="0070C0"/>
              </a:solidFill>
            </a:endParaRPr>
          </a:p>
          <a:p>
            <a:pPr marL="624078" lvl="0" indent="-514350">
              <a:buFont typeface="+mj-lt"/>
              <a:buAutoNum type="arabicPeriod"/>
            </a:pPr>
            <a:r>
              <a:rPr lang="ar-SA" sz="2400" b="1" dirty="0" smtClean="0">
                <a:solidFill>
                  <a:srgbClr val="0070C0"/>
                </a:solidFill>
              </a:rPr>
              <a:t>الأبحاث العلمية</a:t>
            </a:r>
            <a:endParaRPr lang="en-US" sz="2400" b="1" dirty="0" smtClean="0">
              <a:solidFill>
                <a:srgbClr val="0070C0"/>
              </a:solidFill>
            </a:endParaRPr>
          </a:p>
          <a:p>
            <a:pPr marL="624078" lvl="0" indent="-514350">
              <a:buFont typeface="+mj-lt"/>
              <a:buAutoNum type="arabicPeriod"/>
            </a:pPr>
            <a:r>
              <a:rPr lang="ar-SA" sz="2400" b="1" dirty="0" smtClean="0">
                <a:solidFill>
                  <a:srgbClr val="0070C0"/>
                </a:solidFill>
              </a:rPr>
              <a:t>التنقيب في قاع البحر واستثمار الثروات غير الحية</a:t>
            </a:r>
            <a:endParaRPr lang="en-US" sz="2400" b="1" dirty="0" smtClean="0">
              <a:solidFill>
                <a:srgbClr val="0070C0"/>
              </a:solidFill>
            </a:endParaRPr>
          </a:p>
          <a:p>
            <a:pPr marL="624078" lvl="0" indent="-514350">
              <a:buFont typeface="+mj-lt"/>
              <a:buAutoNum type="arabicPeriod"/>
            </a:pPr>
            <a:r>
              <a:rPr lang="ar-SA" sz="2400" b="1" dirty="0" smtClean="0">
                <a:solidFill>
                  <a:srgbClr val="0070C0"/>
                </a:solidFill>
              </a:rPr>
              <a:t>تسوية النزاعات</a:t>
            </a:r>
            <a:endParaRPr lang="en-US" sz="2400" b="1" dirty="0" smtClean="0">
              <a:solidFill>
                <a:srgbClr val="0070C0"/>
              </a:solidFill>
            </a:endParaRPr>
          </a:p>
          <a:p>
            <a:pPr marL="624078" lvl="0" indent="-514350">
              <a:buFont typeface="+mj-lt"/>
              <a:buAutoNum type="arabicPeriod"/>
            </a:pPr>
            <a:r>
              <a:rPr lang="ar-SA" sz="2400" b="1" dirty="0" smtClean="0">
                <a:solidFill>
                  <a:srgbClr val="0070C0"/>
                </a:solidFill>
              </a:rPr>
              <a:t>لقد وضعت حجر الأساس لاثنين من أهم المنظمات الدولية وهما السلطة الدولية لقاع البحر والمحكمة الدولية لقانون البحر</a:t>
            </a:r>
            <a:endParaRPr lang="en-US" sz="2400" b="1" dirty="0" smtClean="0">
              <a:solidFill>
                <a:srgbClr val="0070C0"/>
              </a:solidFill>
            </a:endParaRPr>
          </a:p>
          <a:p>
            <a:pPr marL="624078" indent="-514350" algn="just">
              <a:buFont typeface="+mj-lt"/>
              <a:buAutoNum type="arabicPeriod"/>
            </a:pPr>
            <a:endParaRPr lang="ar-IQ" sz="2400" b="1" dirty="0" smtClean="0"/>
          </a:p>
          <a:p>
            <a:pPr marL="624078" indent="-514350" algn="just">
              <a:buFont typeface="+mj-lt"/>
              <a:buAutoNum type="arabicPeriod"/>
            </a:pPr>
            <a:endParaRPr lang="en-US" sz="2400" b="1" dirty="0" smtClean="0"/>
          </a:p>
          <a:p>
            <a:pPr marL="624078" indent="-514350">
              <a:buFont typeface="+mj-lt"/>
              <a:buAutoNum type="arabicPeriod"/>
            </a:pPr>
            <a:endParaRPr lang="ar-IQ" sz="2400" b="1" dirty="0"/>
          </a:p>
        </p:txBody>
      </p:sp>
      <p:sp>
        <p:nvSpPr>
          <p:cNvPr id="3" name="عنوان 2"/>
          <p:cNvSpPr>
            <a:spLocks noGrp="1"/>
          </p:cNvSpPr>
          <p:nvPr>
            <p:ph type="title"/>
          </p:nvPr>
        </p:nvSpPr>
        <p:spPr>
          <a:xfrm>
            <a:off x="3071802" y="274638"/>
            <a:ext cx="5614998" cy="725470"/>
          </a:xfrm>
        </p:spPr>
        <p:txBody>
          <a:bodyPr>
            <a:normAutofit/>
          </a:bodyPr>
          <a:lstStyle/>
          <a:p>
            <a:pPr algn="just"/>
            <a:r>
              <a:rPr lang="ar-SA" dirty="0" smtClean="0">
                <a:solidFill>
                  <a:srgbClr val="FF0000"/>
                </a:solidFill>
                <a:effectLst/>
              </a:rPr>
              <a:t>المواضيع المشمولة بالمعاهدة</a:t>
            </a:r>
            <a:r>
              <a:rPr lang="ar-IQ" dirty="0" smtClean="0">
                <a:solidFill>
                  <a:srgbClr val="FF0000"/>
                </a:solidFill>
                <a:effectLst/>
              </a:rPr>
              <a:t>:</a:t>
            </a:r>
            <a:endParaRPr lang="ar-IQ" dirty="0">
              <a:solidFill>
                <a:srgbClr val="FF0000"/>
              </a:solidFill>
              <a:effectLst/>
            </a:endParaRPr>
          </a:p>
        </p:txBody>
      </p:sp>
    </p:spTree>
  </p:cSld>
  <p:clrMapOvr>
    <a:masterClrMapping/>
  </p:clrMapOvr>
  <p:transition spd="slow">
    <p:newsflash/>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3108" y="214290"/>
            <a:ext cx="4413388" cy="400110"/>
          </a:xfrm>
          <a:prstGeom prst="rect">
            <a:avLst/>
          </a:prstGeom>
        </p:spPr>
        <p:txBody>
          <a:bodyPr wrap="none">
            <a:spAutoFit/>
          </a:bodyPr>
          <a:lstStyle/>
          <a:p>
            <a:r>
              <a:rPr lang="ar-SA" sz="2000" b="1" u="sng" dirty="0" smtClean="0"/>
              <a:t>ثانياً : حقوق وواجبات الدول المطلة على المضيق</a:t>
            </a:r>
            <a:r>
              <a:rPr lang="en-US" sz="2000" b="1" u="sng" dirty="0" smtClean="0"/>
              <a:t> :</a:t>
            </a:r>
            <a:endParaRPr lang="ar-IQ" sz="2000" dirty="0"/>
          </a:p>
        </p:txBody>
      </p:sp>
      <p:sp>
        <p:nvSpPr>
          <p:cNvPr id="3" name="مستطيل 2"/>
          <p:cNvSpPr/>
          <p:nvPr/>
        </p:nvSpPr>
        <p:spPr>
          <a:xfrm>
            <a:off x="571472" y="785794"/>
            <a:ext cx="7929618" cy="1015663"/>
          </a:xfrm>
          <a:prstGeom prst="rect">
            <a:avLst/>
          </a:prstGeom>
        </p:spPr>
        <p:txBody>
          <a:bodyPr wrap="square">
            <a:spAutoFit/>
          </a:bodyPr>
          <a:lstStyle/>
          <a:p>
            <a:r>
              <a:rPr lang="ar-SA" sz="2000" b="1" dirty="0" smtClean="0"/>
              <a:t>أعطت اتفاقية 1982 للدول المطلة على المضايق المستخدمة للملاحة الدولية مجموعة من الحقوق، كما ألقت عليها مجموعة من الواجبات على النحو </a:t>
            </a:r>
            <a:r>
              <a:rPr lang="ar-SA" sz="2000" b="1" dirty="0" err="1" smtClean="0"/>
              <a:t>التالى</a:t>
            </a:r>
            <a:r>
              <a:rPr lang="en-US" sz="2000" b="1" dirty="0" smtClean="0"/>
              <a:t>:</a:t>
            </a:r>
            <a:br>
              <a:rPr lang="en-US" sz="2000" b="1" dirty="0" smtClean="0"/>
            </a:br>
            <a:endParaRPr lang="ar-IQ" sz="2000" b="1" dirty="0"/>
          </a:p>
        </p:txBody>
      </p:sp>
      <p:sp>
        <p:nvSpPr>
          <p:cNvPr id="4" name="مستطيل 3"/>
          <p:cNvSpPr/>
          <p:nvPr/>
        </p:nvSpPr>
        <p:spPr>
          <a:xfrm>
            <a:off x="4874337" y="1643050"/>
            <a:ext cx="3825086" cy="461665"/>
          </a:xfrm>
          <a:prstGeom prst="rect">
            <a:avLst/>
          </a:prstGeom>
        </p:spPr>
        <p:txBody>
          <a:bodyPr wrap="none">
            <a:spAutoFit/>
          </a:bodyPr>
          <a:lstStyle/>
          <a:p>
            <a:r>
              <a:rPr lang="ar-SA" sz="2400" b="1" u="sng" dirty="0" smtClean="0"/>
              <a:t>- حقوق الدول المطلة على المضيق </a:t>
            </a:r>
            <a:r>
              <a:rPr lang="en-US" sz="2400" u="sng" dirty="0" smtClean="0"/>
              <a:t>:</a:t>
            </a:r>
            <a:endParaRPr lang="ar-IQ" sz="2400" dirty="0"/>
          </a:p>
        </p:txBody>
      </p:sp>
      <p:sp>
        <p:nvSpPr>
          <p:cNvPr id="96257" name="Rectangle 1"/>
          <p:cNvSpPr>
            <a:spLocks noChangeArrowheads="1"/>
          </p:cNvSpPr>
          <p:nvPr/>
        </p:nvSpPr>
        <p:spPr bwMode="auto">
          <a:xfrm>
            <a:off x="285720" y="2285992"/>
            <a:ext cx="857252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لما كانت مصالح الدول المطلة على المضيق تتأثر إلى حد كبير بسبب ممارسة السفن والطائرات الأجنبية لحقها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المرور عبر هذا المضيق، فقد أعطت الاتفاقية لهذه الدول مجموعة من الحقوق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التى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تضمن لها المحافظة على أمنها وسلامتها، وبما يمكنها من تنظيم عملية المرور خلال المضيق، ومن هذه الحقوق</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b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ar-SA" sz="20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أ – الحق </a:t>
            </a:r>
            <a:r>
              <a:rPr kumimoji="0" lang="ar-SA" sz="2000" b="1"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إصدار القوانين والأنظمة الخاصة بالمرور العابر خلال المضيق، </a:t>
            </a:r>
            <a:r>
              <a:rPr kumimoji="0" lang="ar-SA" sz="2000" b="1"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والتى</a:t>
            </a:r>
            <a:r>
              <a:rPr kumimoji="0" lang="ar-SA" sz="20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تتناول </a:t>
            </a:r>
            <a:r>
              <a:rPr kumimoji="0" lang="ar-SA" sz="2000" b="1"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أى</a:t>
            </a:r>
            <a:r>
              <a:rPr kumimoji="0" lang="ar-SA" sz="20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من الأمور الآتية</a:t>
            </a:r>
            <a:r>
              <a:rPr kumimoji="0" lang="en-US" sz="20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
            <a:b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 سلامة الملاحة وتنظيم حركة المرور طبقاً لما تضمنته المادة 41 من الاتفاقية</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b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 </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منع التلوث وخفضه والسيطرة عليه من خلال أعمال الأنظمة الدولية المطبقة بخصوص تصريف الزيت والفضلات الزيتية وغيرها من المواد المؤذية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المضيق</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b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 </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فيما يتعلق بسفن الصيد، منع الصيد بما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ذلك تطلب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وث</a:t>
            </a:r>
            <a:r>
              <a:rPr kumimoji="0" lang="ar-IQ"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ائ</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ق أدوات الصيد</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b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 </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تحميل أو إنزال أية سلعة أو عملة أو شخص خلافاً لما تقرره القوانين والأنظمة الجمركية أو الضريبية أو تلك المتعلقة بالهجرة أو بالصحة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الدولة المطلة على المضيق</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
            <a:b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ثم أضافت المادة 42 من الاتفاقية عدة ضوابط يجب مراعاتها بشأن هذه القوانين وتلك الأنظمة وهى:</a:t>
            </a:r>
            <a:endParaRPr kumimoji="0" lang="ar-SA"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285720" y="142853"/>
            <a:ext cx="857252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1-ألا تميز هذه القوانين وتلك الأنظمة قانوناً أو فعلاً، بين السفن الأجنبية، وألا يترتب على تطبيقها إنكار أو إعاقة أو الإخلال بحق المرور العابر كما حددته الاتفاقية</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b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ar-IQ"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a:t>
            </a: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أن يتم الإعلان الواجب عن هذه القوانين وتلك الأنظمة </a:t>
            </a:r>
            <a:r>
              <a:rPr kumimoji="0" lang="ar-SA"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لكى</a:t>
            </a: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تعلمها السفن الأجنبية</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b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ar-IQ"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a:t>
            </a:r>
            <a:r>
              <a:rPr kumimoji="0" lang="ar-SA"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على السفن الأجنبية أن تحترم هذه القوانين وتلك الأنظمة عند مرورها خلال المضيق مروراً عابراً، وعند مخالفة هذه القوانين أو تلك اللوائح من قبل سفينة أو طائرة تتمتع بالحصانة السيادية، فإن دولة علم السفينة أو دولة تسجيل الطائرة تتحمل المسئولية الدولية عن أية خسائر أو أضرار تلحق بمصالح الدولة المطلة على المضيق نتيجة هذا التصرف أو السلوك</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
            <a:b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ar-SA" sz="20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ب – الحق </a:t>
            </a:r>
            <a:r>
              <a:rPr kumimoji="0" lang="ar-SA" sz="2000" b="0"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تعيين ممرات بحرية للملاحة </a:t>
            </a:r>
            <a:r>
              <a:rPr kumimoji="0" lang="ar-SA" sz="2000" b="0"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المضايق وكذلك الحق </a:t>
            </a:r>
            <a:r>
              <a:rPr kumimoji="0" lang="ar-SA" sz="2000" b="0" i="0" u="none" strike="noStrike" cap="none" normalizeH="0" baseline="0" dirty="0" err="1" smtClean="0">
                <a:ln>
                  <a:noFill/>
                </a:ln>
                <a:solidFill>
                  <a:srgbClr val="FF0000"/>
                </a:solidFill>
                <a:effectLst/>
                <a:latin typeface="Calibri"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تقرير نظم لتقسيم حركة المرور عندما يكون هذا الأمر ضرورياً لتعزيز سلامة مرور السفن</a:t>
            </a:r>
            <a:endParaRPr kumimoji="0" lang="ar-SA"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ج – الحق </a:t>
            </a:r>
            <a:r>
              <a:rPr kumimoji="0" lang="ar-SA" sz="20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فى</a:t>
            </a:r>
            <a:r>
              <a:rPr kumimoji="0" lang="ar-SA"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إحلال ممرات بحرية ونظم تقسيم حركة مرور جديدة محل </a:t>
            </a:r>
            <a:r>
              <a:rPr kumimoji="0" lang="ar-SA" sz="20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أى</a:t>
            </a:r>
            <a:r>
              <a:rPr kumimoji="0" lang="ar-SA"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من الممرات البحرية أو نظم تقسيم حركة المرور </a:t>
            </a:r>
            <a:r>
              <a:rPr kumimoji="0" lang="ar-SA" sz="20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التى</a:t>
            </a:r>
            <a:r>
              <a:rPr kumimoji="0" lang="ar-SA"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كانت معينة من قبل، إذا اقتضت الظروف ذلك، وبعد أن يتم الإعلان الواجب عن هذا الإجراء</a:t>
            </a:r>
            <a:r>
              <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br>
              <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643174" y="285728"/>
            <a:ext cx="3972562" cy="461665"/>
          </a:xfrm>
          <a:prstGeom prst="rect">
            <a:avLst/>
          </a:prstGeom>
        </p:spPr>
        <p:txBody>
          <a:bodyPr wrap="none">
            <a:spAutoFit/>
          </a:bodyPr>
          <a:lstStyle/>
          <a:p>
            <a:r>
              <a:rPr lang="ar-SA" sz="2400" b="1" u="sng" dirty="0" smtClean="0"/>
              <a:t>- واجبات الدول المطلة على المضيق</a:t>
            </a:r>
            <a:r>
              <a:rPr lang="en-US" sz="2400" b="1" u="sng" dirty="0" smtClean="0"/>
              <a:t> :</a:t>
            </a:r>
            <a:endParaRPr lang="ar-IQ" sz="2400" dirty="0"/>
          </a:p>
        </p:txBody>
      </p:sp>
      <p:sp>
        <p:nvSpPr>
          <p:cNvPr id="98305" name="Rectangle 1"/>
          <p:cNvSpPr>
            <a:spLocks noChangeArrowheads="1"/>
          </p:cNvSpPr>
          <p:nvPr/>
        </p:nvSpPr>
        <p:spPr bwMode="auto">
          <a:xfrm>
            <a:off x="928662" y="785794"/>
            <a:ext cx="7643834"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مقابل ما تتمتع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به</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الدول المطلة على المضيق من حقوق، ألقت الاتفاقية على هذه الدول مجموعة من الواجبات والالتزامات، يمكن استخلاصها من نص المادتين 43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و</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44من الاتفاقية</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ar-IQ"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أ – فقد ألقت المادة 43 التزاماً على عاتق كل من الدول المطلة على المضيق والدول المستخدمة له بأن تتعاون على إقامة وصيانة ما يلزم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المضيق من وسائل تيسير الملاحة وما يلزم من ضمان السلامة أو غير ذلك من التحسينات الضرورية لمعاونة الملاحة الدولية. وأن يشمل هذا التعاون كذلك العمل على منع التلوث من السفن وخفضه والسيطرة عليه</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b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ب – كذلك ألقت المادة 44 التزاماً على عاتق الدول المطلة على المضيق بألا تعيق المرور العابر، وكذلك الإعلان المناسب عن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أى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خطر تكون على علم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به</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ويكون من شأنه تهديد الملاحة أو التحليق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المضيق أو فوقه. كذلك قررت نفس المادة أنه لا يجوز للدولة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المشاطئة</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للمضيق أن توقف المرور العابر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بأى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شكل من الأشكال</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1214414" y="357166"/>
            <a:ext cx="721523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حالات سريان المرور البريء على المضايق المستخدمة للملاحة الدولية</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9330" name="Rectangle 2"/>
          <p:cNvSpPr>
            <a:spLocks noChangeArrowheads="1"/>
          </p:cNvSpPr>
          <p:nvPr/>
        </p:nvSpPr>
        <p:spPr bwMode="auto">
          <a:xfrm>
            <a:off x="214282" y="1000108"/>
            <a:ext cx="871540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حددت اتفاقية 1982 حالتين يسرى فيهما نظام المرور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البرئ</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على المضايق المستخدمة للملاحة الدولية بدلاً من نظام المرور العابر المطبق أصلاً على هذه المضايق، وهاتين الحالتين كما نصت عليهما الاتفاقية هما</a:t>
            </a:r>
            <a:r>
              <a:rPr kumimoji="0" lang="ar-IQ"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1- </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حالة ما إذا كان المضيق قد تكون بين جزيرة تابعة للدولة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المشاطئة</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للمضيق والإقليم البرى لهذه الدولة، ووجد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اتجاه البحر من الجزيرة طريق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أو طريق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منطقة اقتصادية خالصة وكان هذا الطريق ملائماً ومماثلاً من حيث الخصائص الملاحية </a:t>
            </a:r>
            <a:r>
              <a:rPr kumimoji="0" lang="ar-SA" sz="20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والهيدروغرافية</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2-حالة ما إذا كان المضيق يصل بين جزء من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أعالى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البحار أو منطقة اقتصادية خالصة وبين البحر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الإقليمى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لدولة أجنبية، حيث لا يسرى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هذه الحالة أيضاً نظام لمرور العابر كما حددته الاتفاقية</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b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هذا وقد قررت الفقرة الثانية من المادة 45 من الاتفاقية أنه لا يجوز وقف المرور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البرئ</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المطبق على المضايق الدولية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فى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الحالتين السابقتين، وبهذا يكون نظام المرور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البرئ</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عبر المضايق الدولية قد جاء مختلفاً عن نظام المرور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البرئ</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المطبق بخصوص البحار الإقليمية، حيث يمكن للدول الساحلية أن توقف المرور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البرئ</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عبر بحرها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الإقليمى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بالشروط والضوابط </a:t>
            </a:r>
            <a:r>
              <a:rPr kumimoji="0" lang="ar-SA"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التى</a:t>
            </a:r>
            <a:r>
              <a:rPr kumimoji="0" lang="ar-SA"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تضمنتها الفقرة الثالثة من المادة 25 من الاتفاقية على النحو السابق بيانه</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2786050" y="214290"/>
            <a:ext cx="42862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139825" algn="l"/>
              </a:tabLst>
            </a:pPr>
            <a:r>
              <a:rPr kumimoji="0" lang="ar-SA" sz="24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الفرق بين المرور العابر والمرور البريء</a:t>
            </a:r>
            <a:r>
              <a:rPr kumimoji="0" lang="ar-SA" sz="2400" b="1" i="0" u="sng"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0354" name="Rectangle 2"/>
          <p:cNvSpPr>
            <a:spLocks noChangeArrowheads="1"/>
          </p:cNvSpPr>
          <p:nvPr/>
        </p:nvSpPr>
        <p:spPr bwMode="auto">
          <a:xfrm>
            <a:off x="571472" y="785794"/>
            <a:ext cx="828677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39825" algn="l"/>
              </a:tabLst>
            </a:pP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إذا كان المرور العابر – كما سبق أن أوضحنا – يتمثل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إعطاء الحق لجميع السفن والطائرات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المرور عبر المضيق المستخدم للملاحة الدولية دون أية قيود كالإذن بأن تكون طافية على سطح الماء، فإن المرور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البرئ</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سواء كان عبر المضيق أو خلال البحر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يكون على خلاف ذلك. حيث تلتزم السفن المارة مروراً بريئاً خلال المضيق أو خلال البحر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وسواء كان سفناً تجارية أو حربية ببعض القيود التنظيمية من أجل حماية أمن وسلامة الدولة الساحلية ومصالحها، كما تلتزم الغواصات الأجنبية عند مرورها مروراً بريئاً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البحر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أن تحصل على إذن مسبق وأن تمارس حق المرور وهى طافية على سطح الماء، وهو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ماينطبق</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 كذلك – على المرور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البرئ</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غير المعاق عبر المضايق المستخدمة للملاحة الدولية</a:t>
            </a:r>
            <a:r>
              <a:rPr kumimoji="0" lang="en-US"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br>
              <a:rPr kumimoji="0" lang="en-US"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b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وبناء عليه يمكن بلورة أهم الفروق بين هذين النوعين من المرور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النقاط الآتية</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 – أن حق المرور العابر يتعدى حق المرور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البرئ</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أنه بالإضافة لتقرير حق المرور للسفن الأجنبية بالمرور خلال المضيق، يعطى كذلك للطائرات حق التحليق والمرور فوق المضيق، كما أنه يعطى للغواصات وغيرها من المركبات الغاطسة الحق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عبور المضيق دون اشتراط أن تكون طافية على سطح الماء أو رافعة علمها، كما هو الحال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المرور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البرئ</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سواء كان في البحر الإقليمي أوفي المضايق المستخدمة للملاحة الدولية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ب – إذا كان المرور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البرئ</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يعطى للسفن أو الغواصات الحق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التوقيف أو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الرسو</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أثناء مرورها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البحر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إذا كان ذلك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متمشاً</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مع متطلبات الملاحة العادية أو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استلزمته</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قوة قاهرة أو حالة ضرورة، فإن المرور العابر على خلاف ذلك لا يعطى للسفينة أو الغواصة الحق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التوقف أو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الرسو</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لأى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سبب من الأسباب</a:t>
            </a:r>
            <a:r>
              <a:rPr kumimoji="0" lang="en-US"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1139825" algn="l"/>
              </a:tabLst>
            </a:pP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ج – أنه لا يجوز للدولة المطلة على المضيق أن توقف المرور العابر سواء بالنسبة للسفن أو الطائرات أو الغواصات، وذلك على خلاف الحال بالنسبة للمرور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البرئ</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البحر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الإقليمى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حيث يجوز للدولة الساحلية أن توقف هذا المرور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الأحوال وبالشروط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حددتها الاتفاقية</a:t>
            </a:r>
            <a:r>
              <a:rPr kumimoji="0" lang="ar-IQ"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ويجدر</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بنا أن نشير إلى أن المادة 35/4 من اتفاقية 1982 قد أشارت إلى أن القواعد المنظمة للمضايق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هذه الاتفاقية لا يترتب عليها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مساس بالنظام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القانونى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للمضايق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تنظم المرور فيها – كلياً أو جزئياً – اتفاقات دولية خاصة وقائمة ونافذة منذ زمن طويل، وكانت معظم هذه الاتفاقات متعلقة بالمضايق الواقعة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المناطق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الاستراتيجية</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مثل المضايق التركية (البوسفور والدردنيل)، ومضيق جبل طارق ومضيق ماجلان بين شيلي والأرجنتين، والمضايق النرويجية، وغيرها من المضايق </a:t>
            </a:r>
            <a:r>
              <a:rPr kumimoji="0" lang="ar-SA" sz="1600" b="1"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1600" b="1"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تنظم المرور خلالها اتفاقيات دولية</a:t>
            </a:r>
            <a:endParaRPr kumimoji="0" lang="ar-SA" sz="1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85918" y="214290"/>
            <a:ext cx="5786478" cy="52322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الدول الأرخبيلية </a:t>
            </a:r>
            <a:r>
              <a:rPr kumimoji="0" lang="en-US" sz="28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The Archipelagic States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مستطيل 2"/>
          <p:cNvSpPr/>
          <p:nvPr/>
        </p:nvSpPr>
        <p:spPr>
          <a:xfrm>
            <a:off x="214314" y="857232"/>
            <a:ext cx="8786842"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r-SA" sz="2800" dirty="0" smtClean="0"/>
              <a:t>تعريف الدولة الأرخبيلية</a:t>
            </a:r>
            <a:r>
              <a:rPr lang="en-US" sz="2800" dirty="0" smtClean="0"/>
              <a:t> : </a:t>
            </a:r>
            <a:r>
              <a:rPr lang="ar-SA" sz="2800" dirty="0" smtClean="0"/>
              <a:t>عرفت اتفاقية 1982 </a:t>
            </a:r>
            <a:r>
              <a:rPr lang="ar-SA" sz="2800" dirty="0" err="1" smtClean="0"/>
              <a:t>ف</a:t>
            </a:r>
            <a:r>
              <a:rPr lang="ar-IQ" sz="2800" dirty="0" smtClean="0"/>
              <a:t>ي</a:t>
            </a:r>
            <a:r>
              <a:rPr lang="ar-SA" sz="2800" dirty="0" smtClean="0"/>
              <a:t> مادتها 46 الدولة الأرخبيلية بأنها: "الدولة </a:t>
            </a:r>
            <a:r>
              <a:rPr lang="ar-SA" sz="2800" dirty="0" err="1" smtClean="0"/>
              <a:t>التى</a:t>
            </a:r>
            <a:r>
              <a:rPr lang="ar-SA" sz="2800" dirty="0" smtClean="0"/>
              <a:t> تتكون كلياً من أرخبيل واحد أو أكثر وقد تضم جزرا أخرى". ويعنى الأرخبيل </a:t>
            </a:r>
            <a:r>
              <a:rPr lang="ar-SA" sz="2800" dirty="0" err="1" smtClean="0"/>
              <a:t>فى</a:t>
            </a:r>
            <a:r>
              <a:rPr lang="ar-SA" sz="2800" dirty="0" smtClean="0"/>
              <a:t> إطار هذه الاتفاقية مجموعة من الجزر، بما </a:t>
            </a:r>
            <a:r>
              <a:rPr lang="ar-SA" sz="2800" dirty="0" err="1" smtClean="0"/>
              <a:t>فى</a:t>
            </a:r>
            <a:r>
              <a:rPr lang="ar-SA" sz="2800" dirty="0" smtClean="0"/>
              <a:t> ذلك أجزاء من الجزر، والمياه الواصلة بينها والمعالم الطبيعية الأخرى </a:t>
            </a:r>
            <a:r>
              <a:rPr lang="ar-SA" sz="2800" dirty="0" err="1" smtClean="0"/>
              <a:t>التى</a:t>
            </a:r>
            <a:r>
              <a:rPr lang="ar-SA" sz="2800" dirty="0" smtClean="0"/>
              <a:t> يكون الترابط فيما بينها وثيقاً إلى الحد </a:t>
            </a:r>
            <a:r>
              <a:rPr lang="ar-SA" sz="2800" dirty="0" err="1" smtClean="0"/>
              <a:t>الذى</a:t>
            </a:r>
            <a:r>
              <a:rPr lang="ar-SA" sz="2800" dirty="0" smtClean="0"/>
              <a:t> تشكل معه هذه الجزر والمياه والمعالم الطبيعية الأخرى كياناً جغرافياً واقتصادياً وسياسياً قائماً بذاته، أو </a:t>
            </a:r>
            <a:r>
              <a:rPr lang="ar-SA" sz="2800" dirty="0" err="1" smtClean="0"/>
              <a:t>التى</a:t>
            </a:r>
            <a:r>
              <a:rPr lang="ar-SA" sz="2800" dirty="0" smtClean="0"/>
              <a:t> اعتبرت كذلك تاريخياً</a:t>
            </a:r>
            <a:r>
              <a:rPr lang="en-US" sz="2800" dirty="0" smtClean="0"/>
              <a:t>. </a:t>
            </a:r>
            <a:r>
              <a:rPr lang="ar-SA" sz="2800" dirty="0" smtClean="0"/>
              <a:t>بذلك نكون بصدد أرخبيل </a:t>
            </a:r>
            <a:r>
              <a:rPr lang="ar-SA" sz="2800" dirty="0" err="1" smtClean="0"/>
              <a:t>فى</a:t>
            </a:r>
            <a:r>
              <a:rPr lang="ar-SA" sz="2800" dirty="0" smtClean="0"/>
              <a:t> إطار نص الفقرة (ب) من المادة 46 من اتفاقية 1982 </a:t>
            </a:r>
            <a:r>
              <a:rPr lang="ar-SA" sz="2800" dirty="0" err="1" smtClean="0"/>
              <a:t>فى</a:t>
            </a:r>
            <a:r>
              <a:rPr lang="ar-SA" sz="2800" dirty="0" smtClean="0"/>
              <a:t> حالتين هما </a:t>
            </a:r>
            <a:endParaRPr lang="ar-IQ" sz="2800" dirty="0"/>
          </a:p>
        </p:txBody>
      </p:sp>
      <p:sp>
        <p:nvSpPr>
          <p:cNvPr id="1026" name="Rectangle 2"/>
          <p:cNvSpPr>
            <a:spLocks noChangeArrowheads="1"/>
          </p:cNvSpPr>
          <p:nvPr/>
        </p:nvSpPr>
        <p:spPr bwMode="auto">
          <a:xfrm>
            <a:off x="214282" y="4490404"/>
            <a:ext cx="8786874" cy="193899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 – عندما يتكون هذا الأرخبيل من مجموعة من الجزر، وكانت هذه الجزر والمياه الواصلة بينها، وكافة الظواهر الطبيعية الأخرى مرتبطة فيما بينها ارتباطاً شديدا ًإلى الحد الذي يجعلها كيانا جغرافيا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وإقتصاديا</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وسياسيا قائما بذاته ، لا يمكن معه فصلها عن بعضها</a:t>
            </a:r>
            <a:endPar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ب – عندما تكون هذه الجزر قد اعتبرت أرخبيلا من الناحية التاريخية</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fade">
                                      <p:cBhvr>
                                        <p:cTn id="7" dur="2000"/>
                                        <p:tgtEl>
                                          <p:spTgt spid="10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11288" y="214290"/>
            <a:ext cx="5718232"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ar-SA" sz="3200" b="1" dirty="0" smtClean="0"/>
              <a:t> تحديد المساحات البحرية للدول الأرخبيلية</a:t>
            </a:r>
            <a:endParaRPr lang="ar-IQ" sz="3200" dirty="0"/>
          </a:p>
        </p:txBody>
      </p:sp>
      <p:sp>
        <p:nvSpPr>
          <p:cNvPr id="22529" name="Rectangle 1"/>
          <p:cNvSpPr>
            <a:spLocks noChangeArrowheads="1"/>
          </p:cNvSpPr>
          <p:nvPr/>
        </p:nvSpPr>
        <p:spPr bwMode="auto">
          <a:xfrm>
            <a:off x="571472" y="1000108"/>
            <a:ext cx="8286776" cy="120032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كما هو الحال بالنسبة للدول الشاطئية بشكل عام يبدأ قياس المساحات البحرية للدول الأرخبيلية من خطوط الأساس الخاصة بالدول الأرخبيلية كما حددتها المادة 47 من اتفاقية 1982 وذلك على النحو التالي:</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1357290" y="2500306"/>
            <a:ext cx="7429552" cy="52322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1- خطوط الأساس الأرخبيلية</a:t>
            </a:r>
            <a:r>
              <a:rPr kumimoji="0" lang="en-US" sz="28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 Archipelagic baselines: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1" name="Rectangle 3"/>
          <p:cNvSpPr>
            <a:spLocks noChangeArrowheads="1"/>
          </p:cNvSpPr>
          <p:nvPr/>
        </p:nvSpPr>
        <p:spPr bwMode="auto">
          <a:xfrm>
            <a:off x="571472" y="3286124"/>
            <a:ext cx="8143900" cy="230832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حددت المادة 47 من الاتفاقية القواعد والأسس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يجب أن يتم طبقاً لها رسم خطوط الأساس الأرخبيلية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والتى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من بينها</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أنه يجوز للدولة الأرخبيلية أن تقوم برسم خطوط أساس مستقيمة تصل بين أبعد النقاط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أبعد الجزر وبين الشعاب المتقطعة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الإنغمار</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الأرخبيل، وذلك بشرط أن تضم خطوط الأساس الجزر الرئيسية قطاعاً تتراوح نسبة المياه فيه إلى مساحة اليابسة بما فيها الحلقات المرجانية ما بين 1 إلى 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357158" y="857232"/>
            <a:ext cx="8501090" cy="440120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ب-</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يجب ألا يتجاوز طول خطوط الأساس هذه 100 ميل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بحرى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وإن كان يجوز أن يتجاوز طول هذه الخطوط نسبة 3٪ من مجموع عدد خطوط الأساس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تضم أرخبيلاً معيناً، وذلك بحد أقصى 125 ميلاً بحرياً</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ج-</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يجب كذلك ألا تنحرف خطوط الأساس الأرخبيلية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انحراف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ذى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شأن عن الاتجاه العام للأرخبيل، كما يجب ألا يترتب على رسم خطوط الأساس الأرخبيلية هذه فصل البحر الإقليمي لدولة أخرى عن </a:t>
            </a:r>
            <a:r>
              <a:rPr kumimoji="0" lang="ar-SA" sz="28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أعالى</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البحار أو عن المنطقة الاقتصادية الخالصة.</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د-</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كما وضعت الاتفاقية التزاماً على الدولة الأرخبيلية بالإعلان الواجب عن الخرائط المبين عليها خطوط الأساس الأرخبيلية، أو قوائم الإحداثيات الجغرافية، وأن تودع نسخة من كل منها لدى الأمين العام للأمم المتحدة</a:t>
            </a:r>
            <a:r>
              <a:rPr kumimoji="0" lang="en-US" sz="28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1928794" y="68025"/>
            <a:ext cx="5500726" cy="6463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النظام القانون</a:t>
            </a:r>
            <a:r>
              <a:rPr kumimoji="0" lang="ar-IQ"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ي</a:t>
            </a:r>
            <a:r>
              <a:rPr kumimoji="0" lang="ar-SA"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للمياه الأرخبيلية</a:t>
            </a: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50" name="Rectangle 2"/>
          <p:cNvSpPr>
            <a:spLocks noChangeArrowheads="1"/>
          </p:cNvSpPr>
          <p:nvPr/>
        </p:nvSpPr>
        <p:spPr bwMode="auto">
          <a:xfrm>
            <a:off x="214282" y="784943"/>
            <a:ext cx="8715404" cy="60016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تضمنت المادة 49 من اتفاقية 1982 القواعد الخاصة بالوضع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القانونى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للمياه الأرخبيلية والتي يمكن أن يستخلص منها الأسس الآتية: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1-أن للدولة الأرخبيلية سيادة كاملة على المياه الأرخبيلية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تحصرها خطوط الأساس الأرخبيلية، وذلك بصرف النظر عن عمق هذه المياه أو بعدها عن الساحل</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2-تمتد سيادة الدولة الأرخبيلية كذلك إلى الحيز الجوى الكائن فوق المياه الأرخبيلية، وأيضاً إلى قاعها وباطن أرضها والموارد الموجودة فيها</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3-أن نظام المرور الذي قررته الاتفاقية للمرور عبر الممرات البحرية الأرخبيلية لا يمس وضع المياه الأرخبيلية، سواء فيما يتعلق بالممرات البحرية أو فيما يتعلق بممارسة الدولة الأرخبيلية لسيادتها على هذه المياه وما فوقها من حيز جوى أو قاعها وباطن أرضها والموارد الموجودة فيها.</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وبذلك تكون المياه الأرخبيلية قد جاءت متميزة عن المياه الداخلية، حيث إنها وإن خضعت بشكل أساسي لسيادة الدولة الأرخبيلية هي وباطن أرضها وما يعلوها من هواء، إلا أن الاتفاقية قررت بعض الحقوق للدول الأخرى، وذلك بهدف ضمان حرية الملاحة الدولية ، مع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إلتزام</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الدولة الأرخبيلية باحترام الأوضاع الموجودة مسبقا؛ أي قبل التوصل إلى هذا النظام القانوني الجديد لهذه المياه ، وذلك من خلال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الإلتزام</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بإحترام</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الإتفاقيات</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القائمة ، وكذلك حقوق الصيد التقليدية والكابلات المغمورة التي سبق وضعها في المياه الأرخبيلية </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ChangeArrowheads="1"/>
          </p:cNvSpPr>
          <p:nvPr/>
        </p:nvSpPr>
        <p:spPr bwMode="auto">
          <a:xfrm>
            <a:off x="500034" y="71414"/>
            <a:ext cx="8215370" cy="830997"/>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2400" b="1" i="0" u="none" strike="noStrike" cap="none" normalizeH="0" baseline="0" smtClean="0">
                <a:ln>
                  <a:noFill/>
                </a:ln>
                <a:solidFill>
                  <a:srgbClr val="000000"/>
                </a:solidFill>
                <a:effectLst/>
                <a:latin typeface="Simplified Arabic" pitchFamily="18" charset="-78"/>
                <a:ea typeface="Times New Roman" pitchFamily="18" charset="0"/>
                <a:cs typeface="Simplified Arabic" pitchFamily="18" charset="-78"/>
              </a:rPr>
            </a:br>
            <a:r>
              <a:rPr kumimoji="0" lang="ar-SA" sz="2400" b="1"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وضع الاتفاقات القائمة وحقوق الصيد التقليدية والكابلات المغمورة الموجودة:</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مستطيل 3"/>
          <p:cNvSpPr/>
          <p:nvPr/>
        </p:nvSpPr>
        <p:spPr>
          <a:xfrm>
            <a:off x="428596" y="1000108"/>
            <a:ext cx="828680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ar-SA" sz="2400" dirty="0" smtClean="0"/>
              <a:t>حددت المادة 51 من </a:t>
            </a:r>
            <a:r>
              <a:rPr lang="ar-SA" sz="2400" dirty="0" err="1" smtClean="0"/>
              <a:t>إتفاقية</a:t>
            </a:r>
            <a:r>
              <a:rPr lang="ar-SA" sz="2400" dirty="0" smtClean="0"/>
              <a:t> 1982 وضع الاتفاقات الدولية </a:t>
            </a:r>
            <a:r>
              <a:rPr lang="ar-SA" sz="2400" dirty="0" err="1" smtClean="0"/>
              <a:t>التى</a:t>
            </a:r>
            <a:r>
              <a:rPr lang="ar-SA" sz="2400" dirty="0" smtClean="0"/>
              <a:t> تلتزم </a:t>
            </a:r>
            <a:r>
              <a:rPr lang="ar-SA" sz="2400" dirty="0" err="1" smtClean="0"/>
              <a:t>بها</a:t>
            </a:r>
            <a:r>
              <a:rPr lang="ar-SA" sz="2400" dirty="0" smtClean="0"/>
              <a:t> الدولة الأرخبيلية مسبقاً وكذلك حقوق الصيد التقليدية والكابلات المغمورة</a:t>
            </a:r>
            <a:r>
              <a:rPr lang="en-US" sz="2400" dirty="0" smtClean="0"/>
              <a:t> submarine </a:t>
            </a:r>
            <a:r>
              <a:rPr lang="en-US" sz="2000" dirty="0" smtClean="0"/>
              <a:t>cables</a:t>
            </a:r>
            <a:r>
              <a:rPr lang="en-US" sz="2400" dirty="0" smtClean="0"/>
              <a:t> </a:t>
            </a:r>
            <a:r>
              <a:rPr lang="ar-SA" sz="2400" dirty="0" smtClean="0"/>
              <a:t>على النحو التالي:</a:t>
            </a:r>
            <a:endParaRPr lang="ar-IQ" sz="2400" dirty="0"/>
          </a:p>
        </p:txBody>
      </p:sp>
      <p:sp>
        <p:nvSpPr>
          <p:cNvPr id="105474" name="Rectangle 2"/>
          <p:cNvSpPr>
            <a:spLocks noChangeArrowheads="1"/>
          </p:cNvSpPr>
          <p:nvPr/>
        </p:nvSpPr>
        <p:spPr bwMode="auto">
          <a:xfrm>
            <a:off x="428596" y="2285992"/>
            <a:ext cx="8286808" cy="452431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1-على الدولة الأرخبيلية أن تحترم – دون الإخلال بحق السيادة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الذى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قررته المادة 49 – الاتفاقات المبرمة مع الدول الأخرى، وعليها ، كذلك ، أن تعترف بحقوق الصيد التقليدية وغيرها من الأنشطة المشروعة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تمارسها الدول المجاورة والملاصقة لها مباشرة في بعض القطاعات الواقعة داخل المياه الأرخبيلية</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tabLst/>
            </a:pPr>
            <a:r>
              <a:rPr kumimoji="0" lang="ar-IQ"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2- </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يجوز بموجب اتفاقات ثنائية وبناءً على طلب الدول المعنية، تنظيم أحكام وشروط ممارسة حقوق الصيد والأنشطة المشروعة الأخرى، بما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فى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ذلك طبيعتها ونطاقها والقطاعات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تنطبق عليها. ولا يجوز نقل هذه الحقوق إلى دولة ثالثة أو إلى رعاياها، ولا أن تتقاسم مع دولة ثالثة أو مع رعاياها</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3-على الدولة الأرخبيلية احترام الكابلات المغمورة </a:t>
            </a:r>
            <a:r>
              <a:rPr kumimoji="0" lang="ar-SA" sz="2400" b="0" i="0" u="none" strike="noStrike" cap="none" normalizeH="0" baseline="0" dirty="0" err="1" smtClean="0">
                <a:ln>
                  <a:noFill/>
                </a:ln>
                <a:solidFill>
                  <a:srgbClr val="080808"/>
                </a:solidFill>
                <a:effectLst/>
                <a:latin typeface="Calibri" pitchFamily="34" charset="0"/>
                <a:ea typeface="Times New Roman" pitchFamily="18" charset="0"/>
                <a:cs typeface="Arial" pitchFamily="34" charset="0"/>
              </a:rPr>
              <a:t>التى</a:t>
            </a:r>
            <a:r>
              <a:rPr kumimoji="0" lang="ar-SA"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 وضعتها دولة أخرى والتي تمر خلال مياهها دون أن تمس اليابسة. وعليها كذلك أن تسمح للدول المعنية بصيانة هذه الكابلات واستبدالها عند تلقيها الإخطار الواجب بموقعها وبنية إصلاحها أو استبدالها</a:t>
            </a:r>
            <a:r>
              <a:rPr kumimoji="0" lang="en-US" sz="2400" b="0" i="0" u="none" strike="noStrike" cap="none" normalizeH="0" baseline="0" dirty="0" smtClean="0">
                <a:ln>
                  <a:noFill/>
                </a:ln>
                <a:solidFill>
                  <a:srgbClr val="080808"/>
                </a:solidFill>
                <a:effectLst/>
                <a:latin typeface="Calibri"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5383</TotalTime>
  <Words>13805</Words>
  <PresentationFormat>عرض على الشاشة (3:4)‏</PresentationFormat>
  <Paragraphs>432</Paragraphs>
  <Slides>153</Slides>
  <Notes>1</Notes>
  <HiddenSlides>0</HiddenSlides>
  <MMClips>0</MMClips>
  <ScaleCrop>false</ScaleCrop>
  <HeadingPairs>
    <vt:vector size="4" baseType="variant">
      <vt:variant>
        <vt:lpstr>سمة</vt:lpstr>
      </vt:variant>
      <vt:variant>
        <vt:i4>1</vt:i4>
      </vt:variant>
      <vt:variant>
        <vt:lpstr>عناوين الشرائح</vt:lpstr>
      </vt:variant>
      <vt:variant>
        <vt:i4>153</vt:i4>
      </vt:variant>
    </vt:vector>
  </HeadingPairs>
  <TitlesOfParts>
    <vt:vector size="154" baseType="lpstr">
      <vt:lpstr>ملتقى</vt:lpstr>
      <vt:lpstr>القـــانــون البحـــري      ( ق 260 )</vt:lpstr>
      <vt:lpstr>الشريحة 2</vt:lpstr>
      <vt:lpstr>المقدمة</vt:lpstr>
      <vt:lpstr>الشريحة 4</vt:lpstr>
      <vt:lpstr>تعريف القانون البحري</vt:lpstr>
      <vt:lpstr>فروع  القانون البحري</vt:lpstr>
      <vt:lpstr>انواع الملاحة البحرية</vt:lpstr>
      <vt:lpstr> اتفاقية الأمم المتحدة حول قانون البحار UNCLOS </vt:lpstr>
      <vt:lpstr>المواضيع المشمولة بالمعاهدة:</vt:lpstr>
      <vt:lpstr> مقارنة بين اتفاقية الأمم المتحدة لعام 1982UNCLOS واتفاقيات جنيف لعام 1958 :GCLOS</vt:lpstr>
      <vt:lpstr>الشريحة 11</vt:lpstr>
      <vt:lpstr>الشريحة 12</vt:lpstr>
      <vt:lpstr> نطاق السيادة على البحر لدولة بحرية </vt:lpstr>
      <vt:lpstr>الشريحة 14</vt:lpstr>
      <vt:lpstr> اولاً: المياه الداخليةInternal Waters             </vt:lpstr>
      <vt:lpstr>الشريحة 16</vt:lpstr>
      <vt:lpstr>المياه الداخلية</vt:lpstr>
      <vt:lpstr> اولاً: تعريف المياه الداخليةInternal Waters             </vt:lpstr>
      <vt:lpstr>الشريحة 19</vt:lpstr>
      <vt:lpstr>الشريحة 20</vt:lpstr>
      <vt:lpstr>الشريحة 21</vt:lpstr>
      <vt:lpstr>الشريحة 22</vt:lpstr>
      <vt:lpstr>الشريحة 23</vt:lpstr>
      <vt:lpstr> ثانياً : النظام القانوني للمياه الداخلية : </vt:lpstr>
      <vt:lpstr>الشريحة 25</vt:lpstr>
      <vt:lpstr>الشريحة 26</vt:lpstr>
      <vt:lpstr>الشريحة 27</vt:lpstr>
      <vt:lpstr> ثالثاً : الوضع القانوني للسفن الأجنبية حال تواجدها فى المياه الداخلية </vt:lpstr>
      <vt:lpstr>الشريحة 29</vt:lpstr>
      <vt:lpstr>الشريحة 30</vt:lpstr>
      <vt:lpstr>الشريحة 31</vt:lpstr>
      <vt:lpstr> رابعاً : المرور البريء فى المياه الداخلية : </vt:lpstr>
      <vt:lpstr>الشريحة 33</vt:lpstr>
      <vt:lpstr> ثانياً: البحر الإقليمي The territorial Sea                </vt:lpstr>
      <vt:lpstr> 2-تحديد البحر الاقليمي: </vt:lpstr>
      <vt:lpstr>الشريحة 36</vt:lpstr>
      <vt:lpstr>الشريحة 37</vt:lpstr>
      <vt:lpstr>الشريحة 38</vt:lpstr>
      <vt:lpstr> 2-طريقة قياس عرض البحر الإقليمى </vt:lpstr>
      <vt:lpstr>الشريحة 40</vt:lpstr>
      <vt:lpstr>الشريحة 41</vt:lpstr>
      <vt:lpstr> أولاً : خطوط الأساس العادية : Normal baseline :  </vt:lpstr>
      <vt:lpstr>الشريحة 43</vt:lpstr>
      <vt:lpstr>الشريحة 44</vt:lpstr>
      <vt:lpstr>الشريحة 45</vt:lpstr>
      <vt:lpstr> ثانياً : خطوط الأساس المستقيمة :baselines: Straight  </vt:lpstr>
      <vt:lpstr>الشريحة 47</vt:lpstr>
      <vt:lpstr>الشريحة 48</vt:lpstr>
      <vt:lpstr>الشريحة 49</vt:lpstr>
      <vt:lpstr>الشريحة 50</vt:lpstr>
      <vt:lpstr> حالة مصاب الأنهار : Mouths of Rivers(Estuaries)  : </vt:lpstr>
      <vt:lpstr> ب – حالة الخلجان : The Bays : </vt:lpstr>
      <vt:lpstr>الشريحة 53</vt:lpstr>
      <vt:lpstr>الشريحة 54</vt:lpstr>
      <vt:lpstr>الشريحة 55</vt:lpstr>
      <vt:lpstr> تعيين حدود البحر الإقليمى فى حالة الدول ذات السواحل المتقابلة أو المتلاصقة </vt:lpstr>
      <vt:lpstr>الشريحة 57</vt:lpstr>
      <vt:lpstr>الشريحة 58</vt:lpstr>
      <vt:lpstr>الشريحة 59</vt:lpstr>
      <vt:lpstr>الشريحة 60</vt:lpstr>
      <vt:lpstr>الشريحة 61</vt:lpstr>
      <vt:lpstr>المطلب الأول: حق المرور البريء </vt:lpstr>
      <vt:lpstr>الشريحة 63</vt:lpstr>
      <vt:lpstr>الشريحة 64</vt:lpstr>
      <vt:lpstr>الشريحة 65</vt:lpstr>
      <vt:lpstr>الشريحة 66</vt:lpstr>
      <vt:lpstr>الشريحة 67</vt:lpstr>
      <vt:lpstr>الشريحة 68</vt:lpstr>
      <vt:lpstr>الشريحة 69</vt:lpstr>
      <vt:lpstr>الشريحة 70</vt:lpstr>
      <vt:lpstr>الشريحة 71</vt:lpstr>
      <vt:lpstr>الشريحة 72</vt:lpstr>
      <vt:lpstr>الشريحة 73</vt:lpstr>
      <vt:lpstr>الشريحة 74</vt:lpstr>
      <vt:lpstr>الشريحة 75</vt:lpstr>
      <vt:lpstr>الشريحة 76</vt:lpstr>
      <vt:lpstr>الشريحة 77</vt:lpstr>
      <vt:lpstr>الشريحة 78</vt:lpstr>
      <vt:lpstr>الشريحة 79</vt:lpstr>
      <vt:lpstr>الشريحة 80</vt:lpstr>
      <vt:lpstr>الشريحة 81</vt:lpstr>
      <vt:lpstr>الشريحة 82</vt:lpstr>
      <vt:lpstr>الشريحة 83</vt:lpstr>
      <vt:lpstr>الشريحة 84</vt:lpstr>
      <vt:lpstr>الشريحة 85</vt:lpstr>
      <vt:lpstr>الشريحة 86</vt:lpstr>
      <vt:lpstr>الشريحة 87</vt:lpstr>
      <vt:lpstr>الشريحة 88</vt:lpstr>
      <vt:lpstr>الشريحة 89</vt:lpstr>
      <vt:lpstr>الشريحة 90</vt:lpstr>
      <vt:lpstr>الشريحة 91</vt:lpstr>
      <vt:lpstr>الشريحة 92</vt:lpstr>
      <vt:lpstr>الشريحة 93</vt:lpstr>
      <vt:lpstr>الشريحة 94</vt:lpstr>
      <vt:lpstr>الشريحة 95</vt:lpstr>
      <vt:lpstr>الشريحة 96</vt:lpstr>
      <vt:lpstr>الشريحة 97</vt:lpstr>
      <vt:lpstr>الشريحة 98</vt:lpstr>
      <vt:lpstr>الشريحة 99</vt:lpstr>
      <vt:lpstr>الشريحة 100</vt:lpstr>
      <vt:lpstr>الشريحة 101</vt:lpstr>
      <vt:lpstr>الشريحة 102</vt:lpstr>
      <vt:lpstr>الشريحة 103</vt:lpstr>
      <vt:lpstr>الشريحة 104</vt:lpstr>
      <vt:lpstr>الشريحة 105</vt:lpstr>
      <vt:lpstr>الشريحة 106</vt:lpstr>
      <vt:lpstr>الشريحة 107</vt:lpstr>
      <vt:lpstr>الشريحة 108</vt:lpstr>
      <vt:lpstr>الشريحة 109</vt:lpstr>
      <vt:lpstr>الشريحة 110</vt:lpstr>
      <vt:lpstr>الشريحة 111</vt:lpstr>
      <vt:lpstr>الشريحة 112</vt:lpstr>
      <vt:lpstr>الشريحة 113</vt:lpstr>
      <vt:lpstr>الشريحة 114</vt:lpstr>
      <vt:lpstr>الشريحة 115</vt:lpstr>
      <vt:lpstr>الشريحة 116</vt:lpstr>
      <vt:lpstr>الشريحة 117</vt:lpstr>
      <vt:lpstr>الشريحة 118</vt:lpstr>
      <vt:lpstr>الشريحة 119</vt:lpstr>
      <vt:lpstr>الشريحة 120</vt:lpstr>
      <vt:lpstr>الشريحة 121</vt:lpstr>
      <vt:lpstr>الشريحة 122</vt:lpstr>
      <vt:lpstr>الشريحة 123</vt:lpstr>
      <vt:lpstr>الشريحة 124</vt:lpstr>
      <vt:lpstr>الشريحة 125</vt:lpstr>
      <vt:lpstr>الشريحة 126</vt:lpstr>
      <vt:lpstr>الشريحة 127</vt:lpstr>
      <vt:lpstr>الشريحة 128</vt:lpstr>
      <vt:lpstr>الشريحة 129</vt:lpstr>
      <vt:lpstr>الشريحة 130</vt:lpstr>
      <vt:lpstr>الشريحة 131</vt:lpstr>
      <vt:lpstr>الشريحة 132</vt:lpstr>
      <vt:lpstr>الشريحة 133</vt:lpstr>
      <vt:lpstr>الشريحة 134</vt:lpstr>
      <vt:lpstr>الشريحة 135</vt:lpstr>
      <vt:lpstr>الشريحة 136</vt:lpstr>
      <vt:lpstr>الشريحة 137</vt:lpstr>
      <vt:lpstr>الشريحة 138</vt:lpstr>
      <vt:lpstr>الشريحة 139</vt:lpstr>
      <vt:lpstr>الشريحة 140</vt:lpstr>
      <vt:lpstr>الشريحة 141</vt:lpstr>
      <vt:lpstr>الشريحة 142</vt:lpstr>
      <vt:lpstr>الشريحة 143</vt:lpstr>
      <vt:lpstr>الشريحة 144</vt:lpstr>
      <vt:lpstr>الشريحة 145</vt:lpstr>
      <vt:lpstr>الشريحة 146</vt:lpstr>
      <vt:lpstr>الشريحة 147</vt:lpstr>
      <vt:lpstr>الشريحة 148</vt:lpstr>
      <vt:lpstr>الشريحة 149</vt:lpstr>
      <vt:lpstr>الشريحة 150</vt:lpstr>
      <vt:lpstr>الشريحة 151</vt:lpstr>
      <vt:lpstr>تم بحمد الله</vt:lpstr>
      <vt:lpstr>الشريحة 153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القـــانــون البحـــري      ( ق 260 )</dc:title>
  <dc:creator>dell</dc:creator>
  <cp:lastModifiedBy>DR.Ahmed Saker 2O14</cp:lastModifiedBy>
  <cp:revision>187</cp:revision>
  <dcterms:created xsi:type="dcterms:W3CDTF">2017-09-30T18:26:48Z</dcterms:created>
  <dcterms:modified xsi:type="dcterms:W3CDTF">2019-03-06T06:26:08Z</dcterms:modified>
</cp:coreProperties>
</file>